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9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96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4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46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3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6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725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1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0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94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49AC8-8F5C-49FE-BCA1-7C162425558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AEC9-3764-40DB-A116-E425BAAAD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52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1405" y="1122363"/>
            <a:ext cx="10816281" cy="2387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Формирование сведений о БО </a:t>
            </a:r>
            <a:r>
              <a:rPr lang="ru-RU" sz="2800" dirty="0"/>
              <a:t>по  государственным контрактам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 </a:t>
            </a:r>
            <a:r>
              <a:rPr lang="ru-RU" sz="2800" dirty="0"/>
              <a:t>закупку товаров, работ, услуг для государственных нужд,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сведения </a:t>
            </a:r>
            <a:r>
              <a:rPr lang="ru-RU" sz="2800" dirty="0"/>
              <a:t>о которых подлежат размещению в </a:t>
            </a:r>
            <a:r>
              <a:rPr lang="ru-RU" sz="2800" dirty="0" smtClean="0"/>
              <a:t>ЕИС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</a:t>
            </a:r>
            <a:r>
              <a:rPr lang="ru-RU" sz="2800" dirty="0" smtClean="0"/>
              <a:t>личном кабинете </a:t>
            </a:r>
            <a:r>
              <a:rPr lang="ru-RU" sz="2800" dirty="0" smtClean="0"/>
              <a:t>заказчика </a:t>
            </a:r>
            <a:br>
              <a:rPr lang="ru-RU" sz="2800" dirty="0" smtClean="0"/>
            </a:br>
            <a:r>
              <a:rPr lang="ru-RU" sz="2800" dirty="0" smtClean="0"/>
              <a:t>на </a:t>
            </a:r>
            <a:r>
              <a:rPr lang="ru-RU" sz="2800" dirty="0"/>
              <a:t>портале закупок (ЕИС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417" y="3855308"/>
            <a:ext cx="11318788" cy="16558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Обучающий видео-ролик опубликован </a:t>
            </a:r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на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официальном сайте Управления Федерального казначейства по Приморскому краю</a:t>
            </a:r>
          </a:p>
          <a:p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vladivostok.roskazna.ru</a:t>
            </a:r>
            <a:endParaRPr lang="ru-RU" sz="20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в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разделе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ГИС/Электронный бюджет/Управление закупками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14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73465" y="418083"/>
            <a:ext cx="11348815" cy="43744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9374737" y="145280"/>
            <a:ext cx="2610736" cy="1774689"/>
          </a:xfrm>
          <a:prstGeom prst="rightArrow">
            <a:avLst>
              <a:gd name="adj1" fmla="val 100000"/>
              <a:gd name="adj2" fmla="val 38299"/>
            </a:avLst>
          </a:prstGeom>
          <a:gradFill>
            <a:gsLst>
              <a:gs pos="0">
                <a:schemeClr val="bg1"/>
              </a:gs>
              <a:gs pos="82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08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876" y="840876"/>
            <a:ext cx="8487129" cy="1612100"/>
          </a:xfrm>
        </p:spPr>
        <p:txBody>
          <a:bodyPr>
            <a:noAutofit/>
          </a:bodyPr>
          <a:lstStyle/>
          <a:p>
            <a:pPr algn="just"/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</a:rPr>
              <a:t>Получатели средств федерального бюджета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, подключенные с полномочиями по вводу (утверждению) данных к </a:t>
            </a: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</a:rPr>
              <a:t>подсистеме управления расходами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государственной интегрированной информационной системы управления общественными финансами «Электронный бюджет» (ГИИС ЭБ) будут доступны сервисы: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657" y="2495372"/>
            <a:ext cx="10716425" cy="22389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в </a:t>
            </a:r>
            <a:r>
              <a:rPr lang="ru-RU" sz="2000" dirty="0">
                <a:solidFill>
                  <a:srgbClr val="FF0000"/>
                </a:solidFill>
              </a:rPr>
              <a:t>подсистеме управления закупками </a:t>
            </a:r>
            <a:r>
              <a:rPr lang="ru-RU" sz="2000" dirty="0" smtClean="0"/>
              <a:t>- </a:t>
            </a:r>
            <a:r>
              <a:rPr lang="ru-RU" sz="2000" dirty="0"/>
              <a:t>по формированию Сведений о бюджетных обязательствах (код формы по ОКУД 0506101) (далее – Сведения о БО) по  государственным контрактам на закупку товаров, работ, услуг для государственных нужд, сведения о которых подлежат размещению в единой информационной системе (далее – ЕИС</a:t>
            </a:r>
            <a:r>
              <a:rPr lang="ru-RU" sz="2000" dirty="0" smtClean="0"/>
              <a:t>)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в подсистеме управления расходами </a:t>
            </a:r>
            <a:r>
              <a:rPr lang="ru-RU" sz="2000" dirty="0"/>
              <a:t>-  по формированию Сведений о БО по договорам, сведения о которых не подлежат размещению в </a:t>
            </a:r>
            <a:r>
              <a:rPr lang="ru-RU" sz="2000" dirty="0" smtClean="0"/>
              <a:t>ЕИС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2069" y="5386908"/>
            <a:ext cx="10293404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Информация о Клиентах, которым доступны сервисы ГИИС ЭБ по формированию Сведений о БО, </a:t>
            </a:r>
          </a:p>
          <a:p>
            <a:pPr algn="r"/>
            <a:r>
              <a:rPr lang="ru-RU" i="1" dirty="0" smtClean="0"/>
              <a:t>будет размещаться Федеральным казначейством для сотрудников ТОФК </a:t>
            </a:r>
          </a:p>
          <a:p>
            <a:pPr algn="r"/>
            <a:r>
              <a:rPr lang="ru-RU" dirty="0" smtClean="0"/>
              <a:t>и доводится до Клиентов сотрудниками ТОФК, месту обслуживания лицевых счетов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810572" y="230072"/>
            <a:ext cx="21749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С </a:t>
            </a:r>
            <a:r>
              <a:rPr lang="ru-RU" sz="1600" dirty="0">
                <a:solidFill>
                  <a:srgbClr val="FF0000"/>
                </a:solidFill>
              </a:rPr>
              <a:t>понедельника, следующего за датой </a:t>
            </a:r>
            <a:r>
              <a:rPr lang="ru-RU" sz="1600" dirty="0" smtClean="0">
                <a:solidFill>
                  <a:srgbClr val="FF0000"/>
                </a:solidFill>
              </a:rPr>
              <a:t>получения в ЦАФК информация о подключении Клиента 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к ПУР ГИИС ЭБ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432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-81" r="6381" b="3473"/>
          <a:stretch/>
        </p:blipFill>
        <p:spPr bwMode="auto">
          <a:xfrm>
            <a:off x="1072951" y="478565"/>
            <a:ext cx="10041309" cy="593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6" name="Стрелка вправо 5"/>
          <p:cNvSpPr/>
          <p:nvPr/>
        </p:nvSpPr>
        <p:spPr>
          <a:xfrm>
            <a:off x="5345848" y="2256090"/>
            <a:ext cx="2538101" cy="1555334"/>
          </a:xfrm>
          <a:prstGeom prst="rightArrow">
            <a:avLst/>
          </a:prstGeom>
          <a:ln w="22225"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Вместо кнопки «Разместить» отражается кнопка «Сформировать сведения о бюджетном обязательстве»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6238" y="2162086"/>
            <a:ext cx="1119499" cy="10255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40420" y="589660"/>
            <a:ext cx="3093578" cy="205099"/>
          </a:xfrm>
          <a:prstGeom prst="rect">
            <a:avLst/>
          </a:prstGeom>
          <a:noFill/>
          <a:ln w="349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3" name="Стрелка влево 12"/>
          <p:cNvSpPr/>
          <p:nvPr/>
        </p:nvSpPr>
        <p:spPr>
          <a:xfrm>
            <a:off x="4598088" y="267056"/>
            <a:ext cx="1944171" cy="850306"/>
          </a:xfrm>
          <a:prstGeom prst="leftArrow">
            <a:avLst>
              <a:gd name="adj1" fmla="val 50000"/>
              <a:gd name="adj2" fmla="val 33919"/>
            </a:avLst>
          </a:prstGeom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ЛК заказчика на портале </a:t>
            </a:r>
            <a:r>
              <a:rPr lang="en-US" sz="1200" dirty="0" smtClean="0">
                <a:solidFill>
                  <a:schemeClr val="tx1"/>
                </a:solidFill>
              </a:rPr>
              <a:t>zakupki.gov.ru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37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1864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 сведениях о БО необходимо заполнить обязательные поля, отмеченные «</a:t>
            </a:r>
            <a:r>
              <a:rPr lang="ru-RU" sz="2400" dirty="0" smtClean="0">
                <a:solidFill>
                  <a:srgbClr val="FF0000"/>
                </a:solidFill>
              </a:rPr>
              <a:t>*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053" y="783772"/>
            <a:ext cx="8187414" cy="4868091"/>
          </a:xfrm>
          <a:prstGeom prst="rect">
            <a:avLst/>
          </a:prstGeom>
        </p:spPr>
      </p:pic>
      <p:sp useBgFill="1">
        <p:nvSpPr>
          <p:cNvPr id="5" name="Стрелка влево 4"/>
          <p:cNvSpPr/>
          <p:nvPr/>
        </p:nvSpPr>
        <p:spPr>
          <a:xfrm>
            <a:off x="7550331" y="1036320"/>
            <a:ext cx="4450080" cy="2638603"/>
          </a:xfrm>
          <a:prstGeom prst="leftArrow">
            <a:avLst>
              <a:gd name="adj1" fmla="val 78571"/>
              <a:gd name="adj2" fmla="val 36374"/>
            </a:avLst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Часть полей может заполнится автоматически по данным контракта и справочников ЕИС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Внимание!!! </a:t>
            </a:r>
            <a:r>
              <a:rPr lang="ru-RU" sz="1200" b="1" dirty="0" smtClean="0">
                <a:solidFill>
                  <a:schemeClr val="tx1"/>
                </a:solidFill>
              </a:rPr>
              <a:t>Проверяйте правильность реквизитов, проставленных автоматически</a:t>
            </a: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Внимание!!! </a:t>
            </a:r>
            <a:r>
              <a:rPr lang="ru-RU" sz="1200" dirty="0" smtClean="0">
                <a:solidFill>
                  <a:schemeClr val="tx1"/>
                </a:solidFill>
              </a:rPr>
              <a:t>По умолчанию может проставляться лицевой счет с типом «05». Необходимо перевыбрать правильный лицевой счет («03», «14»).</a:t>
            </a: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Для Сведений о БО с типом «Изменения» нужно указать «Учетный номер бюджетного обязательства»</a:t>
            </a:r>
            <a:endParaRPr lang="ru-RU" sz="1200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053" y="5215869"/>
            <a:ext cx="8187414" cy="1114286"/>
          </a:xfrm>
          <a:prstGeom prst="rect">
            <a:avLst/>
          </a:prstGeom>
        </p:spPr>
      </p:pic>
      <p:sp useBgFill="1">
        <p:nvSpPr>
          <p:cNvPr id="6" name="Стрелка влево 5"/>
          <p:cNvSpPr/>
          <p:nvPr/>
        </p:nvSpPr>
        <p:spPr>
          <a:xfrm>
            <a:off x="8151221" y="5398655"/>
            <a:ext cx="3291842" cy="592842"/>
          </a:xfrm>
          <a:prstGeom prst="leftArrow">
            <a:avLst>
              <a:gd name="adj1" fmla="val 78571"/>
              <a:gd name="adj2" fmla="val 82674"/>
            </a:avLst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При необходимости заполняются недостающие реквизиты контрагента</a:t>
            </a:r>
            <a:endParaRPr lang="ru-RU" sz="1200" dirty="0">
              <a:solidFill>
                <a:srgbClr val="FF0000"/>
              </a:solidFill>
            </a:endParaRPr>
          </a:p>
        </p:txBody>
      </p:sp>
      <p:sp useBgFill="1">
        <p:nvSpPr>
          <p:cNvPr id="8" name="Овал 7"/>
          <p:cNvSpPr/>
          <p:nvPr/>
        </p:nvSpPr>
        <p:spPr>
          <a:xfrm>
            <a:off x="8665029" y="949234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9" name="Овал 8"/>
          <p:cNvSpPr/>
          <p:nvPr/>
        </p:nvSpPr>
        <p:spPr>
          <a:xfrm>
            <a:off x="8665029" y="5050406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0" name="Овал 9"/>
          <p:cNvSpPr/>
          <p:nvPr/>
        </p:nvSpPr>
        <p:spPr>
          <a:xfrm>
            <a:off x="253909" y="5904362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1" name="Овал 10"/>
          <p:cNvSpPr/>
          <p:nvPr/>
        </p:nvSpPr>
        <p:spPr>
          <a:xfrm>
            <a:off x="6731730" y="5947907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27018" y="6069825"/>
            <a:ext cx="228600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097490" y="6113370"/>
            <a:ext cx="228600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151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7355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Перейти из раздела «Общая информация» в раздел «Расшифровка»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161" y="867682"/>
            <a:ext cx="8681090" cy="5533117"/>
          </a:xfrm>
          <a:prstGeom prst="rect">
            <a:avLst/>
          </a:prstGeom>
        </p:spPr>
      </p:pic>
      <p:sp useBgFill="1">
        <p:nvSpPr>
          <p:cNvPr id="5" name="Стрелка вниз 4"/>
          <p:cNvSpPr/>
          <p:nvPr/>
        </p:nvSpPr>
        <p:spPr>
          <a:xfrm>
            <a:off x="1567543" y="1846217"/>
            <a:ext cx="4963885" cy="1010195"/>
          </a:xfrm>
          <a:prstGeom prst="downArrow">
            <a:avLst>
              <a:gd name="adj1" fmla="val 95378"/>
              <a:gd name="adj2" fmla="val 44593"/>
            </a:avLst>
          </a:prstGeom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rgbClr val="FF0000"/>
              </a:solidFill>
            </a:endParaRPr>
          </a:p>
          <a:p>
            <a:pPr algn="ctr"/>
            <a:r>
              <a:rPr lang="ru-RU" sz="1100" dirty="0" smtClean="0">
                <a:solidFill>
                  <a:srgbClr val="FF0000"/>
                </a:solidFill>
              </a:rPr>
              <a:t>Внимание!!! </a:t>
            </a:r>
            <a:r>
              <a:rPr lang="ru-RU" sz="1100" dirty="0" smtClean="0">
                <a:solidFill>
                  <a:schemeClr val="tx1"/>
                </a:solidFill>
              </a:rPr>
              <a:t>Проверьте правильность реквизитов 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«Вид средств», «Признак безусловности платежа» и другие. 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(</a:t>
            </a:r>
            <a:r>
              <a:rPr lang="ru-RU" sz="1100" i="1" dirty="0" smtClean="0">
                <a:solidFill>
                  <a:schemeClr val="tx1"/>
                </a:solidFill>
              </a:rPr>
              <a:t>т.к. часть реквизитов может проставляться «по умолчанию» и не соответствовать вашему документу</a:t>
            </a:r>
            <a:r>
              <a:rPr lang="ru-RU" sz="1100" dirty="0" smtClean="0">
                <a:solidFill>
                  <a:schemeClr val="tx1"/>
                </a:solidFill>
              </a:rPr>
              <a:t>)</a:t>
            </a:r>
            <a:endParaRPr lang="ru-RU" sz="1600" dirty="0">
              <a:solidFill>
                <a:schemeClr val="tx1"/>
              </a:solidFill>
            </a:endParaRPr>
          </a:p>
        </p:txBody>
      </p:sp>
      <p:sp useBgFill="1">
        <p:nvSpPr>
          <p:cNvPr id="7" name="Овал 6"/>
          <p:cNvSpPr/>
          <p:nvPr/>
        </p:nvSpPr>
        <p:spPr>
          <a:xfrm>
            <a:off x="1567543" y="1824445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66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393" y="269331"/>
            <a:ext cx="6651171" cy="2803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" y="3176306"/>
            <a:ext cx="6982097" cy="3183906"/>
          </a:xfrm>
          <a:prstGeom prst="rect">
            <a:avLst/>
          </a:prstGeom>
        </p:spPr>
      </p:pic>
      <p:sp useBgFill="1">
        <p:nvSpPr>
          <p:cNvPr id="6" name="Овал 5"/>
          <p:cNvSpPr/>
          <p:nvPr/>
        </p:nvSpPr>
        <p:spPr>
          <a:xfrm>
            <a:off x="455021" y="5976321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7" name="Овал 6"/>
          <p:cNvSpPr/>
          <p:nvPr/>
        </p:nvSpPr>
        <p:spPr>
          <a:xfrm>
            <a:off x="6252759" y="5985078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828130" y="6141784"/>
            <a:ext cx="228600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635928" y="6156908"/>
            <a:ext cx="228600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трелка влево 9"/>
          <p:cNvSpPr/>
          <p:nvPr/>
        </p:nvSpPr>
        <p:spPr>
          <a:xfrm>
            <a:off x="6975564" y="269331"/>
            <a:ext cx="5024847" cy="2317115"/>
          </a:xfrm>
          <a:prstGeom prst="leftArrow">
            <a:avLst>
              <a:gd name="adj1" fmla="val 84615"/>
              <a:gd name="adj2" fmla="val 23154"/>
            </a:avLst>
          </a:prstGeom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Внимание!!!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Если две или более строк отличаются друг от друга только в части значений в графах «январь»-«декабрь»,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 все прочие реквизиты совпадают,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то такие строки нужно объединить в одну: указав суммарное значение оплаты для каждого из периодов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 удалив «лишние» строки</a:t>
            </a:r>
            <a:endParaRPr lang="ru-RU" sz="1400" dirty="0">
              <a:solidFill>
                <a:schemeClr val="tx1"/>
              </a:solidFill>
            </a:endParaRPr>
          </a:p>
        </p:txBody>
      </p:sp>
      <p:sp useBgFill="1">
        <p:nvSpPr>
          <p:cNvPr id="11" name="Овал 10"/>
          <p:cNvSpPr/>
          <p:nvPr/>
        </p:nvSpPr>
        <p:spPr>
          <a:xfrm>
            <a:off x="11425646" y="269331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263" y="4146420"/>
            <a:ext cx="4357234" cy="2354667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7389219" y="5608320"/>
            <a:ext cx="1598027" cy="53346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Овал 17"/>
          <p:cNvSpPr/>
          <p:nvPr/>
        </p:nvSpPr>
        <p:spPr>
          <a:xfrm>
            <a:off x="4680860" y="3697202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5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5064029" y="3869032"/>
            <a:ext cx="228600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24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Подтвердить правильность </a:t>
            </a:r>
            <a:r>
              <a:rPr lang="ru-RU" sz="2800" dirty="0" smtClean="0">
                <a:solidFill>
                  <a:srgbClr val="FF0000"/>
                </a:solidFill>
              </a:rPr>
              <a:t>двух </a:t>
            </a:r>
            <a:r>
              <a:rPr lang="ru-RU" sz="2800" dirty="0" smtClean="0"/>
              <a:t>сформировавшихся документов электронной подписью и разместить</a:t>
            </a:r>
            <a:endParaRPr lang="ru-RU" sz="28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2172" y="1436915"/>
            <a:ext cx="8674987" cy="464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6" name="Стрелка вправо 5"/>
          <p:cNvSpPr/>
          <p:nvPr/>
        </p:nvSpPr>
        <p:spPr>
          <a:xfrm>
            <a:off x="2516777" y="2429691"/>
            <a:ext cx="2699658" cy="1053737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Просмотреть поочередно получившиеся документы</a:t>
            </a:r>
            <a:endParaRPr lang="ru-RU" sz="1400" dirty="0">
              <a:solidFill>
                <a:schemeClr val="tx1"/>
              </a:solidFill>
            </a:endParaRPr>
          </a:p>
        </p:txBody>
      </p:sp>
      <p:sp useBgFill="1">
        <p:nvSpPr>
          <p:cNvPr id="7" name="Стрелка вправо 6"/>
          <p:cNvSpPr/>
          <p:nvPr/>
        </p:nvSpPr>
        <p:spPr>
          <a:xfrm>
            <a:off x="1767840" y="4402183"/>
            <a:ext cx="3561805" cy="1053737"/>
          </a:xfrm>
          <a:prstGeom prst="rightArrow">
            <a:avLst>
              <a:gd name="adj1" fmla="val 68182"/>
              <a:gd name="adj2" fmla="val 54959"/>
            </a:avLst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Подтвердить согласие на подписание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(подпись будет наложена сразу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 оба документа)</a:t>
            </a:r>
            <a:endParaRPr lang="ru-RU" sz="1400" dirty="0">
              <a:solidFill>
                <a:schemeClr val="tx1"/>
              </a:solidFill>
            </a:endParaRPr>
          </a:p>
        </p:txBody>
      </p:sp>
      <p:sp useBgFill="1">
        <p:nvSpPr>
          <p:cNvPr id="10" name="Овал 9"/>
          <p:cNvSpPr/>
          <p:nvPr/>
        </p:nvSpPr>
        <p:spPr>
          <a:xfrm>
            <a:off x="7019926" y="5437618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6696891" y="5603081"/>
            <a:ext cx="323035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Овал 11"/>
          <p:cNvSpPr/>
          <p:nvPr/>
        </p:nvSpPr>
        <p:spPr>
          <a:xfrm>
            <a:off x="1584960" y="4327275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13" name="Овал 12"/>
          <p:cNvSpPr/>
          <p:nvPr/>
        </p:nvSpPr>
        <p:spPr>
          <a:xfrm>
            <a:off x="2312126" y="2512592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132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52" t="13986" r="5044" b="7138"/>
          <a:stretch/>
        </p:blipFill>
        <p:spPr>
          <a:xfrm>
            <a:off x="600893" y="365125"/>
            <a:ext cx="6305006" cy="19681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93" y="2783844"/>
            <a:ext cx="6305006" cy="1927460"/>
          </a:xfrm>
          <a:prstGeom prst="rect">
            <a:avLst/>
          </a:prstGeom>
        </p:spPr>
      </p:pic>
      <p:sp useBgFill="1">
        <p:nvSpPr>
          <p:cNvPr id="6" name="Овал 5"/>
          <p:cNvSpPr/>
          <p:nvPr/>
        </p:nvSpPr>
        <p:spPr>
          <a:xfrm>
            <a:off x="2510248" y="1520890"/>
            <a:ext cx="365760" cy="330926"/>
          </a:xfrm>
          <a:prstGeom prst="ellips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883357" y="1686353"/>
            <a:ext cx="228600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753396" y="2315844"/>
            <a:ext cx="0" cy="46800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/>
          <p:nvPr/>
        </p:nvPicPr>
        <p:blipFill rotWithShape="1">
          <a:blip r:embed="rId4" cstate="print"/>
          <a:srcRect l="12503" t="36658" r="35806" b="38953"/>
          <a:stretch/>
        </p:blipFill>
        <p:spPr bwMode="auto">
          <a:xfrm>
            <a:off x="5327498" y="5174023"/>
            <a:ext cx="5054185" cy="1341121"/>
          </a:xfrm>
          <a:prstGeom prst="rect">
            <a:avLst/>
          </a:prstGeom>
          <a:noFill/>
          <a:ln w="22225">
            <a:solidFill>
              <a:schemeClr val="accent6"/>
            </a:solidFill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/>
        </p:nvCxnSpPr>
        <p:spPr>
          <a:xfrm>
            <a:off x="2883357" y="3666309"/>
            <a:ext cx="2550792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027611" y="3773701"/>
            <a:ext cx="2299063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8511607" y="5844583"/>
            <a:ext cx="722813" cy="365793"/>
          </a:xfrm>
          <a:prstGeom prst="round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9464858" y="2854643"/>
            <a:ext cx="1896291" cy="1436915"/>
          </a:xfrm>
          <a:prstGeom prst="roundRect">
            <a:avLst/>
          </a:prstGeom>
          <a:noFill/>
          <a:ln w="349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ПУР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ГИИС ЭБ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(</a:t>
            </a:r>
            <a:r>
              <a:rPr lang="ru-RU" sz="1600" dirty="0" smtClean="0">
                <a:solidFill>
                  <a:schemeClr val="tx1"/>
                </a:solidFill>
              </a:rPr>
              <a:t>личный кабинет ТОФК)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9464858" y="836634"/>
            <a:ext cx="1896291" cy="1436915"/>
          </a:xfrm>
          <a:prstGeom prst="roundRect">
            <a:avLst/>
          </a:prstGeom>
          <a:noFill/>
          <a:ln w="349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ЕИС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Блок-схема: перфолента 29"/>
          <p:cNvSpPr/>
          <p:nvPr/>
        </p:nvSpPr>
        <p:spPr>
          <a:xfrm>
            <a:off x="7488691" y="1488854"/>
            <a:ext cx="1515292" cy="96976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Информация о контракте</a:t>
            </a:r>
            <a:endParaRPr lang="ru-RU" dirty="0"/>
          </a:p>
        </p:txBody>
      </p:sp>
      <p:sp>
        <p:nvSpPr>
          <p:cNvPr id="31" name="Блок-схема: перфолента 30"/>
          <p:cNvSpPr/>
          <p:nvPr/>
        </p:nvSpPr>
        <p:spPr>
          <a:xfrm>
            <a:off x="7488691" y="2721724"/>
            <a:ext cx="1515292" cy="96976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Сведения </a:t>
            </a:r>
          </a:p>
          <a:p>
            <a:pPr algn="ctr"/>
            <a:r>
              <a:rPr lang="ru-RU" dirty="0" smtClean="0"/>
              <a:t>о БО</a:t>
            </a:r>
            <a:endParaRPr lang="ru-RU" dirty="0"/>
          </a:p>
        </p:txBody>
      </p:sp>
      <p:sp>
        <p:nvSpPr>
          <p:cNvPr id="32" name="Стрелка вправо 31"/>
          <p:cNvSpPr/>
          <p:nvPr/>
        </p:nvSpPr>
        <p:spPr>
          <a:xfrm>
            <a:off x="6950461" y="365125"/>
            <a:ext cx="460875" cy="4677138"/>
          </a:xfrm>
          <a:prstGeom prst="rightArrow">
            <a:avLst>
              <a:gd name="adj1" fmla="val 48883"/>
              <a:gd name="adj2" fmla="val 74564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 стрелкой 33"/>
          <p:cNvCxnSpPr>
            <a:stCxn id="30" idx="3"/>
            <a:endCxn id="29" idx="1"/>
          </p:cNvCxnSpPr>
          <p:nvPr/>
        </p:nvCxnSpPr>
        <p:spPr>
          <a:xfrm flipV="1">
            <a:off x="9003983" y="1555092"/>
            <a:ext cx="460875" cy="418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31" idx="3"/>
            <a:endCxn id="28" idx="1"/>
          </p:cNvCxnSpPr>
          <p:nvPr/>
        </p:nvCxnSpPr>
        <p:spPr>
          <a:xfrm>
            <a:off x="9003983" y="3206605"/>
            <a:ext cx="460875" cy="366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8246337" y="3585800"/>
            <a:ext cx="0" cy="1579514"/>
          </a:xfrm>
          <a:prstGeom prst="line">
            <a:avLst/>
          </a:prstGeom>
          <a:ln w="12700">
            <a:solidFill>
              <a:schemeClr val="accent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705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373</Words>
  <Application>Microsoft Office PowerPoint</Application>
  <PresentationFormat>Широкоэкранный</PresentationFormat>
  <Paragraphs>58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Формирование сведений о БО по  государственным контрактам  на закупку товаров, работ, услуг для государственных нужд,  сведения о которых подлежат размещению в ЕИС в личном кабинете заказчика  на портале закупок (ЕИС)</vt:lpstr>
      <vt:lpstr>Получатели средств федерального бюджета, подключенные с полномочиями по вводу (утверждению) данных к подсистеме управления расходами государственной интегрированной информационной системы управления общественными финансами «Электронный бюджет» (ГИИС ЭБ) будут доступны сервисы:</vt:lpstr>
      <vt:lpstr>Презентация PowerPoint</vt:lpstr>
      <vt:lpstr>В сведениях о БО необходимо заполнить обязательные поля, отмеченные «*»</vt:lpstr>
      <vt:lpstr>Перейти из раздела «Общая информация» в раздел «Расшифровка»</vt:lpstr>
      <vt:lpstr>Презентация PowerPoint</vt:lpstr>
      <vt:lpstr>Подтвердить правильность двух сформировавшихся документов электронной подписью и разместить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сведений о БО на портале закупок (ЕИС) в личном кабинете заказчика</dc:title>
  <dc:creator>Бобровская Александра Владимировна</dc:creator>
  <cp:lastModifiedBy>Бобровская Александра Владимировна</cp:lastModifiedBy>
  <cp:revision>31</cp:revision>
  <dcterms:created xsi:type="dcterms:W3CDTF">2016-12-08T07:54:00Z</dcterms:created>
  <dcterms:modified xsi:type="dcterms:W3CDTF">2016-12-09T02:08:50Z</dcterms:modified>
</cp:coreProperties>
</file>