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408" r:id="rId2"/>
    <p:sldId id="484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98" r:id="rId16"/>
    <p:sldId id="499" r:id="rId17"/>
  </p:sldIdLst>
  <p:sldSz cx="12190413" cy="6859588"/>
  <p:notesSz cx="6797675" cy="9872663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9D2036E-0403-48BB-B550-D853970117E7}">
          <p14:sldIdLst>
            <p14:sldId id="408"/>
            <p14:sldId id="484"/>
            <p14:sldId id="485"/>
            <p14:sldId id="486"/>
            <p14:sldId id="487"/>
            <p14:sldId id="488"/>
            <p14:sldId id="489"/>
            <p14:sldId id="490"/>
            <p14:sldId id="491"/>
            <p14:sldId id="492"/>
            <p14:sldId id="493"/>
            <p14:sldId id="494"/>
            <p14:sldId id="495"/>
            <p14:sldId id="496"/>
            <p14:sldId id="498"/>
            <p14:sldId id="499"/>
          </p14:sldIdLst>
        </p14:section>
        <p14:section name="Раздел без заголовка" id="{189EAE23-7029-420F-9C66-D0D4777DFC1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0000CC"/>
    <a:srgbClr val="FF7C80"/>
    <a:srgbClr val="FF5050"/>
    <a:srgbClr val="008000"/>
    <a:srgbClr val="866EEE"/>
    <a:srgbClr val="136FDF"/>
    <a:srgbClr val="220E78"/>
    <a:srgbClr val="990033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767" autoAdjust="0"/>
  </p:normalViewPr>
  <p:slideViewPr>
    <p:cSldViewPr>
      <p:cViewPr varScale="1">
        <p:scale>
          <a:sx n="113" d="100"/>
          <a:sy n="113" d="100"/>
        </p:scale>
        <p:origin x="198" y="9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084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97" y="0"/>
            <a:ext cx="2946084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3B4AB-7BA6-4544-BD1B-2C7DADC656DE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0" y="4689515"/>
            <a:ext cx="5439415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448"/>
            <a:ext cx="2946084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97" y="9377448"/>
            <a:ext cx="2946084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4D909-7FBC-456A-B74B-E16413905E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91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9734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10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998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11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413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12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98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13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349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14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752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15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252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16</a:t>
            </a:fld>
            <a:endParaRPr lang="ru-RU" altLang="ru-RU"/>
          </a:p>
        </p:txBody>
      </p:sp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986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7636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0303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5462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0807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5050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0615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367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436938" y="977900"/>
            <a:ext cx="13633451" cy="7672388"/>
          </a:xfrm>
          <a:noFill/>
          <a:ln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fld id="{A6A2BC3D-C05B-4DA2-A053-9A045592AEEA}" type="slidenum">
              <a:rPr lang="ru-RU" altLang="ru-RU" smtClean="0"/>
              <a:pPr eaLnBrk="1" hangingPunct="1"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8139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3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3" y="3602873"/>
            <a:ext cx="9142810" cy="1656145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43" indent="0" algn="ctr">
              <a:buNone/>
              <a:defRPr sz="1999"/>
            </a:lvl2pPr>
            <a:lvl3pPr marL="914286" indent="0" algn="ctr">
              <a:buNone/>
              <a:defRPr sz="1800"/>
            </a:lvl3pPr>
            <a:lvl4pPr marL="1371427" indent="0" algn="ctr">
              <a:buNone/>
              <a:defRPr sz="1599"/>
            </a:lvl4pPr>
            <a:lvl5pPr marL="1828570" indent="0" algn="ctr">
              <a:buNone/>
              <a:defRPr sz="1599"/>
            </a:lvl5pPr>
            <a:lvl6pPr marL="2285711" indent="0" algn="ctr">
              <a:buNone/>
              <a:defRPr sz="1599"/>
            </a:lvl6pPr>
            <a:lvl7pPr marL="2742854" indent="0" algn="ctr">
              <a:buNone/>
              <a:defRPr sz="1599"/>
            </a:lvl7pPr>
            <a:lvl8pPr marL="3199997" indent="0" algn="ctr">
              <a:buNone/>
              <a:defRPr sz="1599"/>
            </a:lvl8pPr>
            <a:lvl9pPr marL="3657140" indent="0" algn="ctr">
              <a:buNone/>
              <a:defRPr sz="1599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0949B-6D7B-42EC-B7D8-551DBA3AD607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75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41C1-366B-44E4-B578-930F8D1F57F5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1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45E1-3584-4486-BB2C-BAAE3466C064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640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8C09C-D13E-4B67-BBD1-15A107198255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571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3" y="1710134"/>
            <a:ext cx="10514232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3" y="4590526"/>
            <a:ext cx="10514232" cy="1500534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14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2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2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857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5711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2854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19999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71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9FCA-1EB2-4F38-B960-C5E4003A9A61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4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7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CA35-B707-4059-A635-BD7FE248B22F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744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2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43" indent="0">
              <a:buNone/>
              <a:defRPr sz="1999" b="1"/>
            </a:lvl2pPr>
            <a:lvl3pPr marL="914286" indent="0">
              <a:buNone/>
              <a:defRPr sz="1800" b="1"/>
            </a:lvl3pPr>
            <a:lvl4pPr marL="1371427" indent="0">
              <a:buNone/>
              <a:defRPr sz="1599" b="1"/>
            </a:lvl4pPr>
            <a:lvl5pPr marL="1828570" indent="0">
              <a:buNone/>
              <a:defRPr sz="1599" b="1"/>
            </a:lvl5pPr>
            <a:lvl6pPr marL="2285711" indent="0">
              <a:buNone/>
              <a:defRPr sz="1599" b="1"/>
            </a:lvl6pPr>
            <a:lvl7pPr marL="2742854" indent="0">
              <a:buNone/>
              <a:defRPr sz="1599" b="1"/>
            </a:lvl7pPr>
            <a:lvl8pPr marL="3199997" indent="0">
              <a:buNone/>
              <a:defRPr sz="1599" b="1"/>
            </a:lvl8pPr>
            <a:lvl9pPr marL="3657140" indent="0">
              <a:buNone/>
              <a:defRPr sz="159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397" y="1681553"/>
            <a:ext cx="5182513" cy="824103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43" indent="0">
              <a:buNone/>
              <a:defRPr sz="1999" b="1"/>
            </a:lvl2pPr>
            <a:lvl3pPr marL="914286" indent="0">
              <a:buNone/>
              <a:defRPr sz="1800" b="1"/>
            </a:lvl3pPr>
            <a:lvl4pPr marL="1371427" indent="0">
              <a:buNone/>
              <a:defRPr sz="1599" b="1"/>
            </a:lvl4pPr>
            <a:lvl5pPr marL="1828570" indent="0">
              <a:buNone/>
              <a:defRPr sz="1599" b="1"/>
            </a:lvl5pPr>
            <a:lvl6pPr marL="2285711" indent="0">
              <a:buNone/>
              <a:defRPr sz="1599" b="1"/>
            </a:lvl6pPr>
            <a:lvl7pPr marL="2742854" indent="0">
              <a:buNone/>
              <a:defRPr sz="1599" b="1"/>
            </a:lvl7pPr>
            <a:lvl8pPr marL="3199997" indent="0">
              <a:buNone/>
              <a:defRPr sz="1599" b="1"/>
            </a:lvl8pPr>
            <a:lvl9pPr marL="3657140" indent="0">
              <a:buNone/>
              <a:defRPr sz="159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397" y="2505656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D67C8-02E7-4917-81A3-DEE567CAA3C0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80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012FC-7291-4D29-80F5-DE4E74BF8A62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56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23D2-28C2-4F38-A8C3-4330EA36432A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46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457307"/>
            <a:ext cx="3931724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5"/>
            <a:ext cx="6171398" cy="4874754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1" y="2057877"/>
            <a:ext cx="3931724" cy="3812471"/>
          </a:xfrm>
        </p:spPr>
        <p:txBody>
          <a:bodyPr/>
          <a:lstStyle>
            <a:lvl1pPr marL="0" indent="0">
              <a:buNone/>
              <a:defRPr sz="1599"/>
            </a:lvl1pPr>
            <a:lvl2pPr marL="457143" indent="0">
              <a:buNone/>
              <a:defRPr sz="1400"/>
            </a:lvl2pPr>
            <a:lvl3pPr marL="914286" indent="0">
              <a:buNone/>
              <a:defRPr sz="1200"/>
            </a:lvl3pPr>
            <a:lvl4pPr marL="1371427" indent="0">
              <a:buNone/>
              <a:defRPr sz="1001"/>
            </a:lvl4pPr>
            <a:lvl5pPr marL="1828570" indent="0">
              <a:buNone/>
              <a:defRPr sz="1001"/>
            </a:lvl5pPr>
            <a:lvl6pPr marL="2285711" indent="0">
              <a:buNone/>
              <a:defRPr sz="1001"/>
            </a:lvl6pPr>
            <a:lvl7pPr marL="2742854" indent="0">
              <a:buNone/>
              <a:defRPr sz="1001"/>
            </a:lvl7pPr>
            <a:lvl8pPr marL="3199997" indent="0">
              <a:buNone/>
              <a:defRPr sz="1001"/>
            </a:lvl8pPr>
            <a:lvl9pPr marL="3657140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8738C-17E4-4005-8276-F74DD286289A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54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457307"/>
            <a:ext cx="3931724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5"/>
            <a:ext cx="6171398" cy="4874754"/>
          </a:xfrm>
        </p:spPr>
        <p:txBody>
          <a:bodyPr/>
          <a:lstStyle>
            <a:lvl1pPr marL="0" indent="0">
              <a:buNone/>
              <a:defRPr sz="3201"/>
            </a:lvl1pPr>
            <a:lvl2pPr marL="457143" indent="0">
              <a:buNone/>
              <a:defRPr sz="2801"/>
            </a:lvl2pPr>
            <a:lvl3pPr marL="914286" indent="0">
              <a:buNone/>
              <a:defRPr sz="2399"/>
            </a:lvl3pPr>
            <a:lvl4pPr marL="1371427" indent="0">
              <a:buNone/>
              <a:defRPr sz="1999"/>
            </a:lvl4pPr>
            <a:lvl5pPr marL="1828570" indent="0">
              <a:buNone/>
              <a:defRPr sz="1999"/>
            </a:lvl5pPr>
            <a:lvl6pPr marL="2285711" indent="0">
              <a:buNone/>
              <a:defRPr sz="1999"/>
            </a:lvl6pPr>
            <a:lvl7pPr marL="2742854" indent="0">
              <a:buNone/>
              <a:defRPr sz="1999"/>
            </a:lvl7pPr>
            <a:lvl8pPr marL="3199997" indent="0">
              <a:buNone/>
              <a:defRPr sz="1999"/>
            </a:lvl8pPr>
            <a:lvl9pPr marL="3657140" indent="0">
              <a:buNone/>
              <a:defRPr sz="199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1" y="2057877"/>
            <a:ext cx="3931724" cy="3812471"/>
          </a:xfrm>
        </p:spPr>
        <p:txBody>
          <a:bodyPr/>
          <a:lstStyle>
            <a:lvl1pPr marL="0" indent="0">
              <a:buNone/>
              <a:defRPr sz="1599"/>
            </a:lvl1pPr>
            <a:lvl2pPr marL="457143" indent="0">
              <a:buNone/>
              <a:defRPr sz="1400"/>
            </a:lvl2pPr>
            <a:lvl3pPr marL="914286" indent="0">
              <a:buNone/>
              <a:defRPr sz="1200"/>
            </a:lvl3pPr>
            <a:lvl4pPr marL="1371427" indent="0">
              <a:buNone/>
              <a:defRPr sz="1001"/>
            </a:lvl4pPr>
            <a:lvl5pPr marL="1828570" indent="0">
              <a:buNone/>
              <a:defRPr sz="1001"/>
            </a:lvl5pPr>
            <a:lvl6pPr marL="2285711" indent="0">
              <a:buNone/>
              <a:defRPr sz="1001"/>
            </a:lvl6pPr>
            <a:lvl7pPr marL="2742854" indent="0">
              <a:buNone/>
              <a:defRPr sz="1001"/>
            </a:lvl7pPr>
            <a:lvl8pPr marL="3199997" indent="0">
              <a:buNone/>
              <a:defRPr sz="1001"/>
            </a:lvl8pPr>
            <a:lvl9pPr marL="3657140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BF161-0B70-4665-8364-0C0235DB57EA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02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2" y="365210"/>
            <a:ext cx="10514232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2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2"/>
            <a:ext cx="2742842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D370D-A1AF-4E54-9254-69C51DE275F0}" type="datetime1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6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0" y="6357822"/>
            <a:ext cx="2742842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EF6E4-EEB3-4BE0-BD93-03362F727E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496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ftr="0" dt="0"/>
  <p:txStyles>
    <p:titleStyle>
      <a:lvl1pPr algn="l" defTabSz="91428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1" indent="-228571" algn="l" defTabSz="914286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1" kern="1200">
          <a:solidFill>
            <a:schemeClr val="tx1"/>
          </a:solidFill>
          <a:latin typeface="+mn-lt"/>
          <a:ea typeface="+mn-ea"/>
          <a:cs typeface="+mn-cs"/>
        </a:defRPr>
      </a:lvl1pPr>
      <a:lvl2pPr marL="685714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1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4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7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68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1" indent="-228571" algn="l" defTabSz="914286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4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9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1"/>
          <p:cNvSpPr txBox="1">
            <a:spLocks noChangeArrowheads="1"/>
          </p:cNvSpPr>
          <p:nvPr/>
        </p:nvSpPr>
        <p:spPr bwMode="auto">
          <a:xfrm>
            <a:off x="1063840" y="2421682"/>
            <a:ext cx="10001321" cy="241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ru-RU" sz="2801" b="1" dirty="0">
                <a:latin typeface="+mn-lt"/>
                <a:cs typeface="Times New Roman" pitchFamily="18" charset="0"/>
              </a:rPr>
              <a:t>Порядок работы в </a:t>
            </a:r>
            <a:r>
              <a:rPr lang="ru-RU" sz="2801" b="1" dirty="0" smtClean="0">
                <a:latin typeface="+mn-lt"/>
                <a:cs typeface="Times New Roman" pitchFamily="18" charset="0"/>
              </a:rPr>
              <a:t>подсистеме ПУР </a:t>
            </a:r>
            <a:r>
              <a:rPr lang="ru-RU" sz="2801" b="1" dirty="0">
                <a:latin typeface="+mn-lt"/>
                <a:cs typeface="Times New Roman" pitchFamily="18" charset="0"/>
              </a:rPr>
              <a:t>КС </a:t>
            </a:r>
          </a:p>
          <a:p>
            <a:pPr algn="ctr">
              <a:buNone/>
              <a:defRPr/>
            </a:pPr>
            <a:r>
              <a:rPr lang="ru-RU" sz="2801" b="1" dirty="0">
                <a:latin typeface="+mn-lt"/>
                <a:cs typeface="Times New Roman" pitchFamily="18" charset="0"/>
              </a:rPr>
              <a:t>ГИИС «Электронный бюджет» </a:t>
            </a:r>
            <a:endParaRPr lang="ru-RU" sz="2801" b="1" dirty="0" smtClean="0">
              <a:latin typeface="+mn-lt"/>
              <a:cs typeface="Times New Roman" pitchFamily="18" charset="0"/>
            </a:endParaRPr>
          </a:p>
          <a:p>
            <a:pPr algn="ctr">
              <a:buNone/>
              <a:defRPr/>
            </a:pPr>
            <a:endParaRPr lang="ru-RU" sz="2801" b="1" dirty="0">
              <a:latin typeface="+mn-lt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sz="2801" b="1" dirty="0">
                <a:latin typeface="+mn-lt"/>
                <a:cs typeface="Times New Roman" pitchFamily="18" charset="0"/>
              </a:rPr>
              <a:t>Открытие </a:t>
            </a:r>
            <a:r>
              <a:rPr lang="en-US" sz="2801" b="1" dirty="0" smtClean="0">
                <a:latin typeface="+mn-lt"/>
                <a:cs typeface="Times New Roman" pitchFamily="18" charset="0"/>
              </a:rPr>
              <a:t>(</a:t>
            </a:r>
            <a:r>
              <a:rPr lang="ru-RU" sz="2801" b="1" smtClean="0">
                <a:latin typeface="+mn-lt"/>
                <a:cs typeface="Times New Roman" pitchFamily="18" charset="0"/>
              </a:rPr>
              <a:t>изменение) раздела </a:t>
            </a:r>
            <a:r>
              <a:rPr lang="ru-RU" sz="2801" b="1" dirty="0">
                <a:latin typeface="+mn-lt"/>
                <a:cs typeface="Times New Roman" pitchFamily="18" charset="0"/>
              </a:rPr>
              <a:t>на лицевом счете</a:t>
            </a:r>
            <a:r>
              <a:rPr lang="en-US" sz="2801" b="1" dirty="0">
                <a:latin typeface="+mn-lt"/>
                <a:cs typeface="Times New Roman" pitchFamily="18" charset="0"/>
              </a:rPr>
              <a:t> </a:t>
            </a:r>
            <a:r>
              <a:rPr lang="ru-RU" sz="2801" b="1" dirty="0">
                <a:latin typeface="+mn-lt"/>
                <a:cs typeface="Times New Roman" pitchFamily="18" charset="0"/>
              </a:rPr>
              <a:t>с кодом «71»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74727" y="333451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135766" y="6382122"/>
            <a:ext cx="6480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dirty="0"/>
              <a:t>Вкладка </a:t>
            </a:r>
            <a:r>
              <a:rPr lang="ru-RU" b="1" dirty="0" smtClean="0"/>
              <a:t>«Документ-основание»</a:t>
            </a:r>
            <a:endParaRPr lang="ru-RU" b="1" dirty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230679" y="1917626"/>
            <a:ext cx="36404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18. После </a:t>
            </a:r>
            <a:r>
              <a:rPr lang="ru-RU" sz="1400" dirty="0"/>
              <a:t>занесения всей необходимой </a:t>
            </a:r>
            <a:r>
              <a:rPr lang="ru-RU" sz="1400" dirty="0" smtClean="0"/>
              <a:t>информации о ГК </a:t>
            </a:r>
            <a:r>
              <a:rPr lang="ru-RU" sz="1400" dirty="0"/>
              <a:t>нажимаем кнопку «</a:t>
            </a:r>
            <a:r>
              <a:rPr lang="ru-RU" sz="1400" dirty="0" smtClean="0"/>
              <a:t>Проверить документ» </a:t>
            </a:r>
            <a:r>
              <a:rPr lang="ru-RU" sz="1400" dirty="0"/>
              <a:t>– «Выходит сообщение об успешной проверке» - </a:t>
            </a:r>
            <a:r>
              <a:rPr lang="ru-RU" sz="1400" dirty="0" smtClean="0"/>
              <a:t>«Сохранить». </a:t>
            </a:r>
            <a:endParaRPr lang="ru-RU" sz="14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694606" y="1691481"/>
            <a:ext cx="7416825" cy="3153245"/>
            <a:chOff x="694606" y="1691481"/>
            <a:chExt cx="7416825" cy="3153245"/>
          </a:xfrm>
        </p:grpSpPr>
        <p:pic>
          <p:nvPicPr>
            <p:cNvPr id="22" name="Рисунок 21"/>
            <p:cNvPicPr/>
            <p:nvPr/>
          </p:nvPicPr>
          <p:blipFill rotWithShape="1">
            <a:blip r:embed="rId4"/>
            <a:srcRect l="1956" t="22145" r="1785" b="11054"/>
            <a:stretch/>
          </p:blipFill>
          <p:spPr bwMode="auto">
            <a:xfrm>
              <a:off x="838623" y="1691481"/>
              <a:ext cx="7272808" cy="31532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694606" y="1989634"/>
              <a:ext cx="792088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4" name="Рисунок 23"/>
          <p:cNvPicPr/>
          <p:nvPr/>
        </p:nvPicPr>
        <p:blipFill rotWithShape="1">
          <a:blip r:embed="rId5"/>
          <a:srcRect l="30680" t="33493" r="30714" b="15080"/>
          <a:stretch/>
        </p:blipFill>
        <p:spPr bwMode="auto">
          <a:xfrm>
            <a:off x="3718942" y="2709714"/>
            <a:ext cx="3019662" cy="18112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8275277" y="3279191"/>
            <a:ext cx="3551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rgbClr val="FF0000"/>
                </a:solidFill>
              </a:rPr>
              <a:t>В случае возникновения ошибок, необходимо их исправить! Затем повторно нажать кнопку «Проверить».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05106" y="4367063"/>
            <a:ext cx="23807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19. Выйти из </a:t>
            </a:r>
            <a:r>
              <a:rPr lang="ru-RU" sz="1400" dirty="0"/>
              <a:t>формы Заявки. </a:t>
            </a:r>
          </a:p>
        </p:txBody>
      </p:sp>
    </p:spTree>
    <p:extLst>
      <p:ext uri="{BB962C8B-B14F-4D97-AF65-F5344CB8AC3E}">
        <p14:creationId xmlns:p14="http://schemas.microsoft.com/office/powerpoint/2010/main" val="50621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135766" y="6382122"/>
            <a:ext cx="6480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718313" y="1634331"/>
            <a:ext cx="30655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20. В </a:t>
            </a:r>
            <a:r>
              <a:rPr lang="ru-RU" sz="1400" dirty="0"/>
              <a:t>табличной форме будет создан документ в статусе </a:t>
            </a:r>
            <a:r>
              <a:rPr lang="ru-RU" sz="1400" dirty="0" smtClean="0"/>
              <a:t>«Черновик». </a:t>
            </a:r>
            <a:r>
              <a:rPr lang="ru-RU" sz="1400" dirty="0"/>
              <a:t>Для отправки документа на согласование необходимо выделить его, и нажать кнопку «На согласование».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329926" y="1574194"/>
            <a:ext cx="8208912" cy="3595663"/>
            <a:chOff x="334567" y="1634331"/>
            <a:chExt cx="8208912" cy="3595663"/>
          </a:xfrm>
        </p:grpSpPr>
        <p:pic>
          <p:nvPicPr>
            <p:cNvPr id="17" name="Рисунок 16"/>
            <p:cNvPicPr/>
            <p:nvPr/>
          </p:nvPicPr>
          <p:blipFill rotWithShape="1">
            <a:blip r:embed="rId4"/>
            <a:srcRect t="22145" r="1474" b="8858"/>
            <a:stretch/>
          </p:blipFill>
          <p:spPr bwMode="auto">
            <a:xfrm>
              <a:off x="334567" y="1634331"/>
              <a:ext cx="8208912" cy="359566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4799062" y="2061642"/>
              <a:ext cx="720080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06574" y="2709714"/>
              <a:ext cx="28803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9284785" y="2931008"/>
            <a:ext cx="27150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21. В форме листа согласования выбрать согласующего </a:t>
            </a:r>
            <a:r>
              <a:rPr lang="ru-RU" sz="1400" dirty="0"/>
              <a:t>и утверждающего в соответствии с Карточкой образцов подписей и с настроенными полномочиями в ГИИС «Электронный бюджет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1296836" y="2951099"/>
            <a:ext cx="7715250" cy="2152651"/>
            <a:chOff x="1296836" y="2951099"/>
            <a:chExt cx="7715250" cy="2152651"/>
          </a:xfrm>
        </p:grpSpPr>
        <p:pic>
          <p:nvPicPr>
            <p:cNvPr id="23" name="Рисунок 22" descr="Сведения согласование 2_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96836" y="2951099"/>
              <a:ext cx="7715250" cy="2152651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1577091" y="3573810"/>
              <a:ext cx="179512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206775" y="5240798"/>
            <a:ext cx="55446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Если у </a:t>
            </a:r>
            <a:r>
              <a:rPr lang="ru-RU" sz="1400" b="1" i="1" dirty="0" smtClean="0"/>
              <a:t>Вас </a:t>
            </a:r>
            <a:r>
              <a:rPr lang="ru-RU" sz="1400" b="1" i="1" dirty="0"/>
              <a:t>только одна подпись у </a:t>
            </a:r>
            <a:r>
              <a:rPr lang="ru-RU" sz="1400" b="1" i="1" dirty="0" smtClean="0"/>
              <a:t>директора, </a:t>
            </a:r>
            <a:r>
              <a:rPr lang="ru-RU" sz="1400" b="1" i="1" dirty="0"/>
              <a:t>вы можете проставить галочку «Пропустить этап согласования» и сразу направить документ «На утверждение».</a:t>
            </a:r>
          </a:p>
        </p:txBody>
      </p:sp>
    </p:spTree>
    <p:extLst>
      <p:ext uri="{BB962C8B-B14F-4D97-AF65-F5344CB8AC3E}">
        <p14:creationId xmlns:p14="http://schemas.microsoft.com/office/powerpoint/2010/main" val="31789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495806" y="6382122"/>
            <a:ext cx="591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5071" y="1701602"/>
            <a:ext cx="320076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Б</a:t>
            </a:r>
            <a:r>
              <a:rPr lang="ru-RU" sz="1400" dirty="0" smtClean="0"/>
              <a:t>удет </a:t>
            </a:r>
            <a:r>
              <a:rPr lang="ru-RU" sz="1400" dirty="0"/>
              <a:t>создан документ на </a:t>
            </a:r>
            <a:r>
              <a:rPr lang="ru-RU" sz="1400" dirty="0" smtClean="0"/>
              <a:t>статусе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400" dirty="0"/>
              <a:t>«На утверждении». </a:t>
            </a:r>
            <a:endParaRPr lang="ru-RU" sz="1400" dirty="0" smtClean="0"/>
          </a:p>
          <a:p>
            <a:endParaRPr lang="ru-RU" sz="1400" dirty="0"/>
          </a:p>
          <a:p>
            <a:r>
              <a:rPr lang="ru-RU" sz="1400" dirty="0" smtClean="0"/>
              <a:t>22. Для </a:t>
            </a:r>
            <a:r>
              <a:rPr lang="ru-RU" sz="1400" dirty="0"/>
              <a:t>утверждения документа, его необходимо выделить, и нажать кнопку «Утвердить/Вернуть</a:t>
            </a:r>
            <a:r>
              <a:rPr lang="ru-RU" sz="1400" dirty="0" smtClean="0"/>
              <a:t>».</a:t>
            </a:r>
          </a:p>
          <a:p>
            <a:endParaRPr lang="ru-RU" sz="1400" dirty="0"/>
          </a:p>
          <a:p>
            <a:r>
              <a:rPr lang="ru-RU" sz="1400" dirty="0" smtClean="0"/>
              <a:t>23. В диалоговом окне нажать </a:t>
            </a:r>
            <a:r>
              <a:rPr lang="ru-RU" sz="1400" dirty="0"/>
              <a:t>«Утвердить» (без добавления комментария). </a:t>
            </a:r>
            <a:r>
              <a:rPr lang="ru-RU" sz="1400" dirty="0" smtClean="0"/>
              <a:t> </a:t>
            </a:r>
          </a:p>
          <a:p>
            <a:endParaRPr lang="ru-RU" sz="1400" dirty="0" smtClean="0"/>
          </a:p>
          <a:p>
            <a:r>
              <a:rPr lang="ru-RU" sz="1400" dirty="0" smtClean="0"/>
              <a:t>Выбрать сертификат для утверждения, нажать «Ок».</a:t>
            </a:r>
            <a:endParaRPr lang="ru-RU" sz="1400" dirty="0"/>
          </a:p>
        </p:txBody>
      </p:sp>
      <p:pic>
        <p:nvPicPr>
          <p:cNvPr id="25" name="Рисунок 24"/>
          <p:cNvPicPr/>
          <p:nvPr/>
        </p:nvPicPr>
        <p:blipFill rotWithShape="1">
          <a:blip r:embed="rId4"/>
          <a:srcRect l="1854" t="28184" r="4050" b="40155"/>
          <a:stretch/>
        </p:blipFill>
        <p:spPr bwMode="auto">
          <a:xfrm>
            <a:off x="3735833" y="1125538"/>
            <a:ext cx="7200799" cy="1743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3214886" y="4497576"/>
            <a:ext cx="60928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Документ автоматически принимает статус </a:t>
            </a:r>
            <a:r>
              <a:rPr lang="ru-RU" sz="1400" b="1" dirty="0"/>
              <a:t>«На исполнении ЦС»</a:t>
            </a:r>
            <a:r>
              <a:rPr lang="ru-RU" sz="1400" dirty="0"/>
              <a:t> и становится доступным в личном кабинете ЦС обслуживания.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5735166" y="981522"/>
            <a:ext cx="4174438" cy="2845076"/>
            <a:chOff x="5735166" y="975387"/>
            <a:chExt cx="4174438" cy="2845076"/>
          </a:xfrm>
        </p:grpSpPr>
        <p:pic>
          <p:nvPicPr>
            <p:cNvPr id="26" name="Рисунок 25"/>
            <p:cNvPicPr/>
            <p:nvPr/>
          </p:nvPicPr>
          <p:blipFill rotWithShape="1">
            <a:blip r:embed="rId5"/>
            <a:srcRect l="38915" t="25988" r="39362" b="45461"/>
            <a:stretch/>
          </p:blipFill>
          <p:spPr bwMode="auto">
            <a:xfrm>
              <a:off x="6020723" y="975387"/>
              <a:ext cx="2009775" cy="14859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7" name="Рисунок 26"/>
            <p:cNvPicPr/>
            <p:nvPr/>
          </p:nvPicPr>
          <p:blipFill rotWithShape="1">
            <a:blip r:embed="rId6"/>
            <a:srcRect l="60639" t="23426" r="6931" b="26244"/>
            <a:stretch/>
          </p:blipFill>
          <p:spPr bwMode="auto">
            <a:xfrm>
              <a:off x="8037396" y="1904806"/>
              <a:ext cx="1872208" cy="191565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5735166" y="1269554"/>
              <a:ext cx="432048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100093" y="2205658"/>
              <a:ext cx="507281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307711" y="3519950"/>
              <a:ext cx="332185" cy="1570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3078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495806" y="6382122"/>
            <a:ext cx="591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b="1" i="1" dirty="0" smtClean="0"/>
              <a:t>Тип «Изменение»</a:t>
            </a:r>
            <a:endParaRPr lang="ru-RU" b="1" i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50589" y="1557586"/>
            <a:ext cx="6336704" cy="1476375"/>
            <a:chOff x="859455" y="2053881"/>
            <a:chExt cx="6336704" cy="1476375"/>
          </a:xfrm>
        </p:grpSpPr>
        <p:pic>
          <p:nvPicPr>
            <p:cNvPr id="22" name="Рисунок 21"/>
            <p:cNvPicPr/>
            <p:nvPr/>
          </p:nvPicPr>
          <p:blipFill rotWithShape="1">
            <a:blip r:embed="rId4"/>
            <a:srcRect l="104" t="18851" r="15785" b="52781"/>
            <a:stretch/>
          </p:blipFill>
          <p:spPr bwMode="auto">
            <a:xfrm>
              <a:off x="859455" y="2053881"/>
              <a:ext cx="6336704" cy="14763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1036523" y="3141762"/>
              <a:ext cx="696222" cy="7200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" name="Рисунок 29"/>
          <p:cNvPicPr/>
          <p:nvPr/>
        </p:nvPicPr>
        <p:blipFill rotWithShape="1">
          <a:blip r:embed="rId5"/>
          <a:srcRect l="1442" t="35322" r="15580" b="15446"/>
          <a:stretch/>
        </p:blipFill>
        <p:spPr bwMode="auto">
          <a:xfrm>
            <a:off x="988554" y="3095259"/>
            <a:ext cx="7677150" cy="25622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17905" y="1047037"/>
            <a:ext cx="41197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1. При создании документа на изменение текущего документа-основания, уже включенного в Перечень документов-оснований, выбираем тип Заявки «Изменение».</a:t>
            </a:r>
          </a:p>
          <a:p>
            <a:endParaRPr lang="ru-RU" sz="1400" dirty="0" smtClean="0"/>
          </a:p>
          <a:p>
            <a:r>
              <a:rPr lang="ru-RU" sz="1400" dirty="0" smtClean="0"/>
              <a:t>2. Переходим во вкладку «Документ-основание».</a:t>
            </a:r>
          </a:p>
          <a:p>
            <a:endParaRPr lang="ru-RU" sz="1400" dirty="0" smtClean="0"/>
          </a:p>
          <a:p>
            <a:r>
              <a:rPr lang="ru-RU" sz="1400" dirty="0" smtClean="0"/>
              <a:t>3. Рядом </a:t>
            </a:r>
            <a:r>
              <a:rPr lang="ru-RU" sz="1400" dirty="0"/>
              <a:t>с полем </a:t>
            </a:r>
            <a:r>
              <a:rPr lang="ru-RU" sz="1400" dirty="0" smtClean="0"/>
              <a:t>«Номер документа» </a:t>
            </a:r>
            <a:r>
              <a:rPr lang="ru-RU" sz="1400" dirty="0"/>
              <a:t>нажимаем </a:t>
            </a:r>
            <a:r>
              <a:rPr lang="ru-RU" sz="1400" dirty="0" smtClean="0"/>
              <a:t>значок «Выбор </a:t>
            </a:r>
            <a:r>
              <a:rPr lang="ru-RU" sz="1400" dirty="0"/>
              <a:t>из справочника</a:t>
            </a:r>
            <a:r>
              <a:rPr lang="ru-RU" sz="1400" dirty="0" smtClean="0"/>
              <a:t>»</a:t>
            </a:r>
            <a:endParaRPr lang="ru-RU" sz="14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846734" y="3095259"/>
            <a:ext cx="2230649" cy="791237"/>
            <a:chOff x="2282263" y="2782573"/>
            <a:chExt cx="2230649" cy="79123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82263" y="2782573"/>
              <a:ext cx="839412" cy="25223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222998" y="3429794"/>
              <a:ext cx="289914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2" name="Рисунок 31"/>
          <p:cNvPicPr/>
          <p:nvPr/>
        </p:nvPicPr>
        <p:blipFill rotWithShape="1">
          <a:blip r:embed="rId6"/>
          <a:srcRect l="14413" t="34041" r="13315" b="15263"/>
          <a:stretch/>
        </p:blipFill>
        <p:spPr bwMode="auto">
          <a:xfrm>
            <a:off x="3080351" y="4063686"/>
            <a:ext cx="6686550" cy="2638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687494" y="6022082"/>
            <a:ext cx="57606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909142" y="3013761"/>
            <a:ext cx="2955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4. В </a:t>
            </a:r>
            <a:r>
              <a:rPr lang="ru-RU" sz="1400" dirty="0"/>
              <a:t>открывшейся </a:t>
            </a:r>
            <a:r>
              <a:rPr lang="ru-RU" sz="1400" dirty="0" smtClean="0"/>
              <a:t>форме выбираем ГК, </a:t>
            </a:r>
            <a:r>
              <a:rPr lang="ru-RU" sz="1400" dirty="0"/>
              <a:t>по которому необходимо внести изменения. </a:t>
            </a:r>
          </a:p>
          <a:p>
            <a:r>
              <a:rPr lang="ru-RU" sz="1400" dirty="0" smtClean="0"/>
              <a:t>Нажимаем «Ок».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3096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495806" y="6382122"/>
            <a:ext cx="591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b="1" i="1" dirty="0" smtClean="0"/>
              <a:t>Тип «Изменение»</a:t>
            </a:r>
            <a:endParaRPr lang="ru-RU" b="1" i="1" dirty="0"/>
          </a:p>
        </p:txBody>
      </p:sp>
      <p:pic>
        <p:nvPicPr>
          <p:cNvPr id="24" name="Рисунок 23"/>
          <p:cNvPicPr/>
          <p:nvPr/>
        </p:nvPicPr>
        <p:blipFill rotWithShape="1">
          <a:blip r:embed="rId4"/>
          <a:srcRect l="1435" t="34830" r="15066" b="9735"/>
          <a:stretch/>
        </p:blipFill>
        <p:spPr bwMode="auto">
          <a:xfrm>
            <a:off x="478582" y="1362162"/>
            <a:ext cx="6408713" cy="2448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566" y="4051230"/>
            <a:ext cx="5040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Для внесения изменений (добавления Дополнительного соглашения, спецификации или иных документов по ГК). </a:t>
            </a:r>
          </a:p>
          <a:p>
            <a:r>
              <a:rPr lang="ru-RU" sz="1400" dirty="0" smtClean="0"/>
              <a:t>5. В разделе «Скан-копии документов» добавляем строку и подгружаем необходимый документ.</a:t>
            </a:r>
          </a:p>
          <a:p>
            <a:endParaRPr lang="ru-RU" sz="1400" dirty="0"/>
          </a:p>
          <a:p>
            <a:r>
              <a:rPr lang="ru-RU" sz="1400" dirty="0" smtClean="0"/>
              <a:t>6. Переходим в раздел «Изменяющий документ» и заполняем реквизиты изменяющего документа: тип, номер и дату</a:t>
            </a:r>
            <a:r>
              <a:rPr lang="ru-RU" sz="1400" i="1" dirty="0" smtClean="0"/>
              <a:t>. </a:t>
            </a:r>
          </a:p>
          <a:p>
            <a:r>
              <a:rPr lang="ru-RU" sz="1400" dirty="0" smtClean="0"/>
              <a:t>Кроме </a:t>
            </a:r>
            <a:r>
              <a:rPr lang="ru-RU" sz="1400" dirty="0"/>
              <a:t>того при </a:t>
            </a:r>
            <a:r>
              <a:rPr lang="ru-RU" sz="1400" dirty="0" smtClean="0"/>
              <a:t>необходимости вносим изменения </a:t>
            </a:r>
            <a:br>
              <a:rPr lang="ru-RU" sz="1400" dirty="0" smtClean="0"/>
            </a:br>
            <a:r>
              <a:rPr lang="ru-RU" sz="1400" dirty="0" smtClean="0"/>
              <a:t> (сумма, дата и т.д.)</a:t>
            </a:r>
          </a:p>
          <a:p>
            <a:r>
              <a:rPr lang="ru-RU" sz="1400" b="1" i="1" dirty="0"/>
              <a:t>(в соответствии с приложенным документом)</a:t>
            </a:r>
          </a:p>
        </p:txBody>
      </p:sp>
      <p:pic>
        <p:nvPicPr>
          <p:cNvPr id="26" name="Рисунок 25"/>
          <p:cNvPicPr/>
          <p:nvPr/>
        </p:nvPicPr>
        <p:blipFill rotWithShape="1">
          <a:blip r:embed="rId5"/>
          <a:srcRect l="1441" t="25622" r="1888" b="7211"/>
          <a:stretch/>
        </p:blipFill>
        <p:spPr bwMode="auto">
          <a:xfrm>
            <a:off x="5519142" y="2152648"/>
            <a:ext cx="5912147" cy="31079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5519142" y="2997746"/>
            <a:ext cx="2232248" cy="306658"/>
            <a:chOff x="5519142" y="2997746"/>
            <a:chExt cx="2232248" cy="30665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19142" y="3141762"/>
              <a:ext cx="288032" cy="1626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07374" y="2997746"/>
              <a:ext cx="144016" cy="22533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7336233" y="1215471"/>
            <a:ext cx="4095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Вкладка «Основные сведения» будет заполнена реквизитами </a:t>
            </a:r>
            <a:r>
              <a:rPr lang="ru-RU" sz="1400" dirty="0" smtClean="0"/>
              <a:t>ГК в </a:t>
            </a:r>
            <a:r>
              <a:rPr lang="ru-RU" sz="1400" dirty="0"/>
              <a:t>автоматическом режиме.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375126" y="5721901"/>
            <a:ext cx="56936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Далее необходимо проверить, сохранить и утвердить Заявку (</a:t>
            </a:r>
            <a:r>
              <a:rPr lang="ru-RU" sz="1400" dirty="0" err="1" smtClean="0"/>
              <a:t>пп</a:t>
            </a:r>
            <a:r>
              <a:rPr lang="ru-RU" sz="1400" dirty="0" smtClean="0"/>
              <a:t>. 18-23).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017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495806" y="6382122"/>
            <a:ext cx="591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0589" y="1629594"/>
            <a:ext cx="6092825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u="sng" dirty="0" smtClean="0">
                <a:solidFill>
                  <a:srgbClr val="FF0000"/>
                </a:solidFill>
              </a:rPr>
              <a:t>Если статус Заявки «На доработке»</a:t>
            </a:r>
          </a:p>
          <a:p>
            <a:r>
              <a:rPr lang="ru-RU" sz="1400" dirty="0" smtClean="0"/>
              <a:t>1. Необходимо </a:t>
            </a:r>
            <a:r>
              <a:rPr lang="ru-RU" sz="1400" dirty="0"/>
              <a:t>открыть </a:t>
            </a:r>
            <a:r>
              <a:rPr lang="ru-RU" sz="1400" dirty="0" smtClean="0"/>
              <a:t>Заявку, </a:t>
            </a:r>
            <a:r>
              <a:rPr lang="ru-RU" sz="1400" dirty="0"/>
              <a:t>перейти во вкладку «Причины возврата» ознакомиться и проанализировать указанные причины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r>
              <a:rPr lang="ru-RU" sz="1400" dirty="0" smtClean="0"/>
              <a:t>2. Выйти </a:t>
            </a:r>
            <a:r>
              <a:rPr lang="ru-RU" sz="1400" dirty="0"/>
              <a:t>из Заявки и в табличной части нажать кнопку «Взять в работу» документ перейдет в статус </a:t>
            </a:r>
            <a:r>
              <a:rPr lang="ru-RU" sz="1400" dirty="0" smtClean="0"/>
              <a:t>«Черновик». </a:t>
            </a:r>
            <a:endParaRPr lang="ru-RU" sz="1400" dirty="0"/>
          </a:p>
          <a:p>
            <a:r>
              <a:rPr lang="ru-RU" sz="1400" dirty="0" smtClean="0"/>
              <a:t>На </a:t>
            </a:r>
            <a:r>
              <a:rPr lang="ru-RU" sz="1400" dirty="0"/>
              <a:t>этом статусе можно исправить указанные недочеты, затем сохранить и повторить процедуру согласования и утверждения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r>
              <a:rPr lang="ru-RU" sz="1400" dirty="0"/>
              <a:t> Документ повторно попадет «На </a:t>
            </a:r>
            <a:r>
              <a:rPr lang="ru-RU" sz="1400" dirty="0" smtClean="0"/>
              <a:t>исполнение </a:t>
            </a:r>
            <a:r>
              <a:rPr lang="ru-RU" sz="1400" dirty="0"/>
              <a:t>ЦС» и станет доступным в личном кабинете ЦС обслуживания.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47334" y="2389719"/>
            <a:ext cx="341445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rgbClr val="FF0000"/>
                </a:solidFill>
              </a:rPr>
              <a:t>Если </a:t>
            </a:r>
            <a:r>
              <a:rPr lang="ru-RU" sz="1400" b="1" u="sng" dirty="0" smtClean="0">
                <a:solidFill>
                  <a:srgbClr val="FF0000"/>
                </a:solidFill>
              </a:rPr>
              <a:t>статус Заявки «Отменен</a:t>
            </a:r>
            <a:r>
              <a:rPr lang="ru-RU" sz="1400" b="1" u="sng" dirty="0">
                <a:solidFill>
                  <a:srgbClr val="FF0000"/>
                </a:solidFill>
              </a:rPr>
              <a:t>»</a:t>
            </a:r>
          </a:p>
          <a:p>
            <a:r>
              <a:rPr lang="ru-RU" sz="1400" dirty="0" smtClean="0"/>
              <a:t>1. Зайти </a:t>
            </a:r>
            <a:r>
              <a:rPr lang="ru-RU" sz="1400" dirty="0"/>
              <a:t>в Заявку перейти во вкладку «Отметки ЦС обслуживания». </a:t>
            </a:r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/>
              <a:t>2. В </a:t>
            </a:r>
            <a:r>
              <a:rPr lang="ru-RU" sz="1400" dirty="0"/>
              <a:t>поле </a:t>
            </a:r>
            <a:r>
              <a:rPr lang="ru-RU" sz="1400" dirty="0" smtClean="0"/>
              <a:t>«Причина отклонения» </a:t>
            </a:r>
            <a:r>
              <a:rPr lang="ru-RU" sz="1400" dirty="0"/>
              <a:t>будет указана причина, по которой Центр специализации не принял Ваш документ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75388" y="4365898"/>
            <a:ext cx="3572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>
                <a:solidFill>
                  <a:srgbClr val="FF0000"/>
                </a:solidFill>
              </a:rPr>
              <a:t>Статус «Отменен» - КОНЕЧНЫЙ!!!! Доработать документ в этом статусе НЕЛЬЗЯ!!!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8201" y="4388776"/>
            <a:ext cx="609282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ru-RU" sz="1400" dirty="0"/>
              <a:t>При </a:t>
            </a:r>
            <a:r>
              <a:rPr lang="ru-RU" sz="1400" dirty="0" smtClean="0"/>
              <a:t>положительном результате проверки «Документа-основания</a:t>
            </a:r>
            <a:r>
              <a:rPr lang="ru-RU" sz="1400" dirty="0"/>
              <a:t>» </a:t>
            </a:r>
            <a:r>
              <a:rPr lang="ru-RU" sz="1400" dirty="0" smtClean="0"/>
              <a:t>ЦС, конечный </a:t>
            </a:r>
            <a:r>
              <a:rPr lang="ru-RU" sz="1400" dirty="0"/>
              <a:t>статус </a:t>
            </a:r>
            <a:r>
              <a:rPr lang="ru-RU" sz="1400" dirty="0" smtClean="0"/>
              <a:t>документа - </a:t>
            </a:r>
            <a:r>
              <a:rPr lang="ru-RU" sz="1400" b="1" i="1" dirty="0" smtClean="0"/>
              <a:t>«</a:t>
            </a:r>
            <a:r>
              <a:rPr lang="ru-RU" sz="1400" b="1" i="1" dirty="0"/>
              <a:t>Включен в перечень</a:t>
            </a:r>
            <a:r>
              <a:rPr lang="ru-RU" sz="1400" b="1" i="1" dirty="0" smtClean="0"/>
              <a:t>».</a:t>
            </a:r>
            <a:r>
              <a:rPr lang="ru-RU" sz="1400" dirty="0"/>
              <a:t> </a:t>
            </a:r>
            <a:endParaRPr lang="ru-RU" sz="1400" b="1" i="1" dirty="0"/>
          </a:p>
        </p:txBody>
      </p:sp>
    </p:spTree>
    <p:extLst>
      <p:ext uri="{BB962C8B-B14F-4D97-AF65-F5344CB8AC3E}">
        <p14:creationId xmlns:p14="http://schemas.microsoft.com/office/powerpoint/2010/main" val="66587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495806" y="6382122"/>
            <a:ext cx="591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en-US" smtClean="0"/>
              <a:t>6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303119" y="278295"/>
            <a:ext cx="65680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«Уведомление о </a:t>
            </a:r>
            <a:r>
              <a:rPr lang="ru-RU" b="1" i="1" dirty="0" smtClean="0"/>
              <a:t>приеме </a:t>
            </a:r>
            <a:r>
              <a:rPr lang="ru-RU" b="1" i="1" dirty="0"/>
              <a:t>Документа-основания»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0050" y="1433359"/>
            <a:ext cx="10873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После </a:t>
            </a:r>
            <a:r>
              <a:rPr lang="ru-RU" sz="1400" dirty="0"/>
              <a:t>утверждения </a:t>
            </a:r>
            <a:r>
              <a:rPr lang="ru-RU" sz="1400" dirty="0" smtClean="0"/>
              <a:t>«Документа-основания» Центром специализации в автоматическом режиме формируется </a:t>
            </a:r>
            <a:r>
              <a:rPr lang="ru-RU" sz="1400" dirty="0"/>
              <a:t>«Уведомление о </a:t>
            </a:r>
            <a:r>
              <a:rPr lang="ru-RU" sz="1400" dirty="0" smtClean="0"/>
              <a:t>приеме Документа-основания».</a:t>
            </a:r>
            <a:endParaRPr lang="ru-RU" sz="1400" dirty="0"/>
          </a:p>
        </p:txBody>
      </p:sp>
      <p:pic>
        <p:nvPicPr>
          <p:cNvPr id="17" name="Рисунок 16"/>
          <p:cNvPicPr/>
          <p:nvPr/>
        </p:nvPicPr>
        <p:blipFill rotWithShape="1">
          <a:blip r:embed="rId4"/>
          <a:srcRect l="34035" t="32542" r="34163" b="28487"/>
          <a:stretch/>
        </p:blipFill>
        <p:spPr bwMode="auto">
          <a:xfrm>
            <a:off x="7310282" y="3839549"/>
            <a:ext cx="2941320" cy="2027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4" name="Группа 23"/>
          <p:cNvGrpSpPr/>
          <p:nvPr/>
        </p:nvGrpSpPr>
        <p:grpSpPr>
          <a:xfrm>
            <a:off x="4777385" y="1989634"/>
            <a:ext cx="6982894" cy="1682242"/>
            <a:chOff x="4777385" y="1989634"/>
            <a:chExt cx="6982894" cy="1682242"/>
          </a:xfrm>
        </p:grpSpPr>
        <p:pic>
          <p:nvPicPr>
            <p:cNvPr id="16" name="Рисунок 15"/>
            <p:cNvPicPr/>
            <p:nvPr/>
          </p:nvPicPr>
          <p:blipFill rotWithShape="1">
            <a:blip r:embed="rId5"/>
            <a:srcRect t="26431" r="1929" b="44691"/>
            <a:stretch/>
          </p:blipFill>
          <p:spPr bwMode="auto">
            <a:xfrm>
              <a:off x="4777385" y="1989634"/>
              <a:ext cx="6982894" cy="168224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5735166" y="2152814"/>
              <a:ext cx="576064" cy="3030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8335101" y="5685089"/>
            <a:ext cx="504056" cy="178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/>
          <p:nvPr/>
        </p:nvPicPr>
        <p:blipFill rotWithShape="1">
          <a:blip r:embed="rId6"/>
          <a:srcRect l="535" t="14041" r="35063" b="7405"/>
          <a:stretch/>
        </p:blipFill>
        <p:spPr bwMode="auto">
          <a:xfrm>
            <a:off x="498612" y="2194658"/>
            <a:ext cx="4183536" cy="28084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660215" y="3550035"/>
            <a:ext cx="1048410" cy="1614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358430" y="3833895"/>
            <a:ext cx="5616624" cy="2313063"/>
            <a:chOff x="5474166" y="1706957"/>
            <a:chExt cx="5616624" cy="2313063"/>
          </a:xfrm>
        </p:grpSpPr>
        <p:pic>
          <p:nvPicPr>
            <p:cNvPr id="30" name="Рисунок 29"/>
            <p:cNvPicPr/>
            <p:nvPr/>
          </p:nvPicPr>
          <p:blipFill rotWithShape="1">
            <a:blip r:embed="rId7"/>
            <a:srcRect l="670" t="14281" r="29192" b="41699"/>
            <a:stretch/>
          </p:blipFill>
          <p:spPr bwMode="auto">
            <a:xfrm>
              <a:off x="5474166" y="1706957"/>
              <a:ext cx="5616624" cy="231306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7391350" y="2026604"/>
              <a:ext cx="1872208" cy="2633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72836" y="4472510"/>
            <a:ext cx="5473818" cy="1608121"/>
            <a:chOff x="4793019" y="3097580"/>
            <a:chExt cx="5574645" cy="2297786"/>
          </a:xfrm>
        </p:grpSpPr>
        <p:pic>
          <p:nvPicPr>
            <p:cNvPr id="33" name="Рисунок 32"/>
            <p:cNvPicPr/>
            <p:nvPr/>
          </p:nvPicPr>
          <p:blipFill rotWithShape="1">
            <a:blip r:embed="rId8"/>
            <a:srcRect l="24603" t="14178" r="13882" b="51070"/>
            <a:stretch/>
          </p:blipFill>
          <p:spPr bwMode="auto">
            <a:xfrm>
              <a:off x="4793019" y="3097580"/>
              <a:ext cx="5574645" cy="229778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8111430" y="3576141"/>
              <a:ext cx="1728192" cy="21369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7" name="Рисунок 36"/>
          <p:cNvPicPr/>
          <p:nvPr/>
        </p:nvPicPr>
        <p:blipFill rotWithShape="1">
          <a:blip r:embed="rId9"/>
          <a:srcRect l="25031" t="16658" r="17816" b="67161"/>
          <a:stretch/>
        </p:blipFill>
        <p:spPr bwMode="auto">
          <a:xfrm>
            <a:off x="2133757" y="5212076"/>
            <a:ext cx="4871858" cy="12486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2187448" y="5863117"/>
            <a:ext cx="1747517" cy="2657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309030" y="2222125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42772" y="3852760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79073" y="4563319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98638" y="5263056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418329" y="1945065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843839" y="3871667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14" name="Прямоугольник 13"/>
          <p:cNvSpPr/>
          <p:nvPr/>
        </p:nvSpPr>
        <p:spPr>
          <a:xfrm>
            <a:off x="465518" y="1635077"/>
            <a:ext cx="46085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1. Зайти </a:t>
            </a:r>
            <a:r>
              <a:rPr lang="ru-RU" sz="1400" dirty="0"/>
              <a:t>в ГИИС «Электронный бюджет» выбрать подсистему «Казначейское сопровождение</a:t>
            </a:r>
            <a:r>
              <a:rPr lang="ru-RU" sz="1400" dirty="0" smtClean="0"/>
              <a:t>»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79182" y="834596"/>
            <a:ext cx="6092825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2. В появившемся окне выбрать «Управление расходами (казначейское сопровождение).</a:t>
            </a:r>
          </a:p>
          <a:p>
            <a:r>
              <a:rPr lang="ru-RU" sz="1400" dirty="0" smtClean="0"/>
              <a:t>3. Далее выбрать «Ведение перечня документов-оснований».</a:t>
            </a:r>
          </a:p>
          <a:p>
            <a:r>
              <a:rPr lang="ru-RU" sz="1400" dirty="0" smtClean="0"/>
              <a:t>4. «Документ-основание».</a:t>
            </a:r>
            <a:endParaRPr lang="ru-RU" sz="1400" dirty="0"/>
          </a:p>
          <a:p>
            <a:r>
              <a:rPr lang="ru-RU" sz="1400" dirty="0" smtClean="0"/>
              <a:t>5. «Все документы».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391350" y="243283"/>
            <a:ext cx="441005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smtClean="0"/>
              <a:t>Создание «Документа-основания»</a:t>
            </a:r>
            <a:r>
              <a:rPr lang="ru-RU" smtClean="0"/>
              <a:t> </a:t>
            </a:r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98612" y="2194658"/>
            <a:ext cx="4183536" cy="2808405"/>
            <a:chOff x="560304" y="2652806"/>
            <a:chExt cx="4022734" cy="2505179"/>
          </a:xfrm>
        </p:grpSpPr>
        <p:pic>
          <p:nvPicPr>
            <p:cNvPr id="23" name="Рисунок 22"/>
            <p:cNvPicPr/>
            <p:nvPr/>
          </p:nvPicPr>
          <p:blipFill rotWithShape="1">
            <a:blip r:embed="rId4"/>
            <a:srcRect l="535" t="14041" r="35063" b="7405"/>
            <a:stretch/>
          </p:blipFill>
          <p:spPr bwMode="auto">
            <a:xfrm>
              <a:off x="560304" y="2652806"/>
              <a:ext cx="4022734" cy="250517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2638822" y="3861842"/>
              <a:ext cx="100811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258142" y="2060961"/>
            <a:ext cx="6428178" cy="2577740"/>
            <a:chOff x="5474166" y="1706957"/>
            <a:chExt cx="5616624" cy="2313063"/>
          </a:xfrm>
        </p:grpSpPr>
        <p:pic>
          <p:nvPicPr>
            <p:cNvPr id="25" name="Рисунок 24"/>
            <p:cNvPicPr/>
            <p:nvPr/>
          </p:nvPicPr>
          <p:blipFill rotWithShape="1">
            <a:blip r:embed="rId5"/>
            <a:srcRect l="670" t="14281" r="29192" b="41699"/>
            <a:stretch/>
          </p:blipFill>
          <p:spPr bwMode="auto">
            <a:xfrm>
              <a:off x="5474166" y="1706957"/>
              <a:ext cx="5616624" cy="231306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7391350" y="2026604"/>
              <a:ext cx="1872208" cy="2633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273810" y="3000993"/>
            <a:ext cx="5574645" cy="2297786"/>
            <a:chOff x="4793019" y="3097580"/>
            <a:chExt cx="5574645" cy="2297786"/>
          </a:xfrm>
        </p:grpSpPr>
        <p:pic>
          <p:nvPicPr>
            <p:cNvPr id="30" name="Рисунок 29"/>
            <p:cNvPicPr/>
            <p:nvPr/>
          </p:nvPicPr>
          <p:blipFill rotWithShape="1">
            <a:blip r:embed="rId6"/>
            <a:srcRect l="24603" t="14178" r="13882" b="51070"/>
            <a:stretch/>
          </p:blipFill>
          <p:spPr bwMode="auto">
            <a:xfrm>
              <a:off x="4793019" y="3097580"/>
              <a:ext cx="5574645" cy="229778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8111430" y="3576141"/>
              <a:ext cx="1728192" cy="21369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98612" y="5197696"/>
            <a:ext cx="5550659" cy="1422872"/>
            <a:chOff x="4793019" y="3879130"/>
            <a:chExt cx="5550659" cy="1422872"/>
          </a:xfrm>
        </p:grpSpPr>
        <p:pic>
          <p:nvPicPr>
            <p:cNvPr id="33" name="Рисунок 32"/>
            <p:cNvPicPr/>
            <p:nvPr/>
          </p:nvPicPr>
          <p:blipFill rotWithShape="1">
            <a:blip r:embed="rId7"/>
            <a:srcRect l="25031" t="16658" r="17816" b="67161"/>
            <a:stretch/>
          </p:blipFill>
          <p:spPr bwMode="auto">
            <a:xfrm>
              <a:off x="4793019" y="3879130"/>
              <a:ext cx="5550659" cy="142287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4793019" y="4268395"/>
              <a:ext cx="1374195" cy="3028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086371" y="5437923"/>
            <a:ext cx="5525435" cy="1168842"/>
            <a:chOff x="4818242" y="4944921"/>
            <a:chExt cx="5525435" cy="1168842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18242" y="4944921"/>
              <a:ext cx="5525435" cy="1168842"/>
            </a:xfrm>
            <a:prstGeom prst="rect">
              <a:avLst/>
            </a:prstGeom>
          </p:spPr>
        </p:pic>
        <p:sp>
          <p:nvSpPr>
            <p:cNvPr id="37" name="Прямоугольник 36"/>
            <p:cNvSpPr/>
            <p:nvPr/>
          </p:nvSpPr>
          <p:spPr>
            <a:xfrm>
              <a:off x="4913049" y="5085978"/>
              <a:ext cx="966133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383051" y="2128359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407924" y="1985507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10573564" y="3168861"/>
            <a:ext cx="3965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98901" y="5159574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278557" y="5397551"/>
            <a:ext cx="4077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9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588" y="1658804"/>
            <a:ext cx="39623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3. </a:t>
            </a:r>
            <a:r>
              <a:rPr lang="ru-RU" sz="1400" dirty="0"/>
              <a:t>В </a:t>
            </a:r>
            <a:r>
              <a:rPr lang="ru-RU" sz="1400" dirty="0" smtClean="0"/>
              <a:t>открывшейся табличной форме </a:t>
            </a:r>
          </a:p>
          <a:p>
            <a:pPr algn="just"/>
            <a:r>
              <a:rPr lang="ru-RU" sz="1400" dirty="0" smtClean="0"/>
              <a:t>необходимо </a:t>
            </a:r>
            <a:r>
              <a:rPr lang="ru-RU" sz="1400" dirty="0"/>
              <a:t>нажать кнопку «</a:t>
            </a:r>
            <a:r>
              <a:rPr lang="ru-RU" sz="1400" dirty="0" smtClean="0"/>
              <a:t>Создать».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4. В форме </a:t>
            </a:r>
            <a:r>
              <a:rPr lang="ru-RU" sz="1400" dirty="0"/>
              <a:t>Заявки выбираем </a:t>
            </a:r>
            <a:r>
              <a:rPr lang="ru-RU" sz="1400" b="1" dirty="0"/>
              <a:t>«Тип заявки</a:t>
            </a:r>
            <a:r>
              <a:rPr lang="ru-RU" sz="1400" b="1" dirty="0" smtClean="0"/>
              <a:t>»:</a:t>
            </a:r>
            <a:endParaRPr lang="ru-RU" sz="1400" b="1" dirty="0"/>
          </a:p>
          <a:p>
            <a:pPr algn="just"/>
            <a:r>
              <a:rPr lang="ru-RU" sz="1400" dirty="0" smtClean="0"/>
              <a:t>● при </a:t>
            </a:r>
            <a:r>
              <a:rPr lang="ru-RU" sz="1400" dirty="0"/>
              <a:t>открытии раздела- </a:t>
            </a:r>
            <a:r>
              <a:rPr lang="ru-RU" sz="1400" b="1" i="1" dirty="0"/>
              <a:t>«Создание»</a:t>
            </a:r>
          </a:p>
          <a:p>
            <a:pPr algn="just"/>
            <a:r>
              <a:rPr lang="ru-RU" sz="1400" dirty="0" smtClean="0"/>
              <a:t>● при </a:t>
            </a:r>
            <a:r>
              <a:rPr lang="ru-RU" sz="1400" dirty="0"/>
              <a:t>изменении раздела – </a:t>
            </a:r>
            <a:r>
              <a:rPr lang="ru-RU" sz="1400" b="1" i="1" dirty="0"/>
              <a:t>«Изменение»</a:t>
            </a:r>
          </a:p>
          <a:p>
            <a:pPr algn="just"/>
            <a:r>
              <a:rPr lang="ru-RU" sz="1400" dirty="0" smtClean="0"/>
              <a:t>●при </a:t>
            </a:r>
            <a:r>
              <a:rPr lang="ru-RU" sz="1400" dirty="0"/>
              <a:t>аннулировании раздела – </a:t>
            </a:r>
            <a:r>
              <a:rPr lang="ru-RU" sz="1400" b="1" i="1" dirty="0"/>
              <a:t>«Аннулирование»</a:t>
            </a:r>
          </a:p>
          <a:p>
            <a:pPr algn="just"/>
            <a:r>
              <a:rPr lang="ru-RU" sz="1400" dirty="0" smtClean="0"/>
              <a:t>●при </a:t>
            </a:r>
            <a:r>
              <a:rPr lang="ru-RU" sz="1400" dirty="0"/>
              <a:t>закрытии раздела – </a:t>
            </a:r>
            <a:r>
              <a:rPr lang="ru-RU" sz="1400" b="1" dirty="0"/>
              <a:t>«Завершение (Исполнение)»</a:t>
            </a:r>
            <a:r>
              <a:rPr lang="ru-RU" sz="1400" dirty="0"/>
              <a:t>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670338" y="1091457"/>
            <a:ext cx="7200800" cy="3933825"/>
            <a:chOff x="4724420" y="688486"/>
            <a:chExt cx="7200800" cy="3933825"/>
          </a:xfrm>
        </p:grpSpPr>
        <p:pic>
          <p:nvPicPr>
            <p:cNvPr id="23" name="Рисунок 22"/>
            <p:cNvPicPr/>
            <p:nvPr/>
          </p:nvPicPr>
          <p:blipFill rotWithShape="1">
            <a:blip r:embed="rId4"/>
            <a:srcRect l="1235" t="11896" b="12519"/>
            <a:stretch/>
          </p:blipFill>
          <p:spPr bwMode="auto">
            <a:xfrm>
              <a:off x="4724420" y="688486"/>
              <a:ext cx="7200800" cy="393382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4724420" y="1557586"/>
              <a:ext cx="476761" cy="2225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910630" y="5006209"/>
            <a:ext cx="6336704" cy="1476375"/>
            <a:chOff x="910630" y="5006209"/>
            <a:chExt cx="6336704" cy="1476375"/>
          </a:xfrm>
        </p:grpSpPr>
        <p:pic>
          <p:nvPicPr>
            <p:cNvPr id="24" name="Рисунок 23"/>
            <p:cNvPicPr/>
            <p:nvPr/>
          </p:nvPicPr>
          <p:blipFill rotWithShape="1">
            <a:blip r:embed="rId5"/>
            <a:srcRect l="104" t="18851" r="15785" b="52781"/>
            <a:stretch/>
          </p:blipFill>
          <p:spPr bwMode="auto">
            <a:xfrm>
              <a:off x="910630" y="5006209"/>
              <a:ext cx="6336704" cy="14763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1063840" y="5950074"/>
              <a:ext cx="720080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312648" y="3930079"/>
            <a:ext cx="32002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Рассмотрим вариант открытия раздела.</a:t>
            </a:r>
          </a:p>
          <a:p>
            <a:r>
              <a:rPr lang="ru-RU" sz="1400" dirty="0"/>
              <a:t>Выбираем «Тип заявки» - </a:t>
            </a:r>
            <a:r>
              <a:rPr lang="ru-RU" sz="1400" b="1" i="1" dirty="0"/>
              <a:t>«Создание»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439023" y="342480"/>
            <a:ext cx="4374787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br>
              <a:rPr lang="ru-RU" b="1" i="1" dirty="0" smtClean="0"/>
            </a:br>
            <a:r>
              <a:rPr lang="ru-RU" sz="1600" b="1" i="1" dirty="0" smtClean="0"/>
              <a:t>(открытие раздела на лицевом счете)</a:t>
            </a:r>
            <a:r>
              <a:rPr lang="ru-RU" sz="160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68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81678" y="1780183"/>
            <a:ext cx="39623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Вкладка будет </a:t>
            </a:r>
            <a:r>
              <a:rPr lang="ru-RU" sz="1400" dirty="0"/>
              <a:t>заполнена </a:t>
            </a:r>
            <a:r>
              <a:rPr lang="ru-RU" sz="1400" dirty="0" smtClean="0"/>
              <a:t>реквизитами Вашей организации, в автоматическом </a:t>
            </a:r>
            <a:r>
              <a:rPr lang="ru-RU" sz="1400" dirty="0"/>
              <a:t>режиме. </a:t>
            </a:r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5. В </a:t>
            </a:r>
            <a:r>
              <a:rPr lang="ru-RU" sz="1400" dirty="0"/>
              <a:t>разделе «Ответственный специалист» будет активно поле «Телефон», в нем можно указать номер телефона, по которому специалист </a:t>
            </a:r>
            <a:r>
              <a:rPr lang="ru-RU" sz="1400" dirty="0" smtClean="0"/>
              <a:t>Центра </a:t>
            </a:r>
            <a:r>
              <a:rPr lang="ru-RU" sz="1400" dirty="0"/>
              <a:t>специализации сможет с Вами оперативно </a:t>
            </a:r>
            <a:r>
              <a:rPr lang="ru-RU" sz="1400" dirty="0" smtClean="0"/>
              <a:t>связаться при необходимости</a:t>
            </a:r>
            <a:r>
              <a:rPr lang="ru-RU" sz="1400" dirty="0"/>
              <a:t>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82037" y="1629594"/>
            <a:ext cx="6868055" cy="3810000"/>
            <a:chOff x="667311" y="2103352"/>
            <a:chExt cx="6868055" cy="3810000"/>
          </a:xfrm>
        </p:grpSpPr>
        <p:pic>
          <p:nvPicPr>
            <p:cNvPr id="17" name="Рисунок 16"/>
            <p:cNvPicPr/>
            <p:nvPr/>
          </p:nvPicPr>
          <p:blipFill rotWithShape="1">
            <a:blip r:embed="rId4"/>
            <a:srcRect l="2162" t="18119" r="1270" b="8675"/>
            <a:stretch/>
          </p:blipFill>
          <p:spPr bwMode="auto">
            <a:xfrm>
              <a:off x="733956" y="2103352"/>
              <a:ext cx="6801410" cy="38100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667311" y="2785144"/>
              <a:ext cx="576065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7077384" y="332430"/>
            <a:ext cx="4824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Вкладка </a:t>
            </a:r>
            <a:r>
              <a:rPr lang="ru-RU" b="1" dirty="0" smtClean="0"/>
              <a:t>«Исполнитель»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5467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42072" y="1128319"/>
            <a:ext cx="85216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Данную </a:t>
            </a:r>
            <a:r>
              <a:rPr lang="ru-RU" sz="1400" dirty="0"/>
              <a:t>вкладку необходимо заполнить данными Заказчика по </a:t>
            </a:r>
            <a:r>
              <a:rPr lang="ru-RU" sz="1400" dirty="0" smtClean="0"/>
              <a:t>гос. контракту </a:t>
            </a:r>
            <a:r>
              <a:rPr lang="ru-RU" sz="1400" dirty="0"/>
              <a:t>(контракту, договору, соглашению).</a:t>
            </a:r>
          </a:p>
          <a:p>
            <a:pPr algn="just"/>
            <a:r>
              <a:rPr lang="ru-RU" sz="1400" dirty="0" smtClean="0"/>
              <a:t> </a:t>
            </a:r>
            <a:endParaRPr lang="ru-RU" sz="1400" dirty="0"/>
          </a:p>
          <a:p>
            <a:pPr algn="just"/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20941" y="1634592"/>
            <a:ext cx="4325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u="sng" dirty="0" smtClean="0">
                <a:solidFill>
                  <a:srgbClr val="FF0000"/>
                </a:solidFill>
              </a:rPr>
              <a:t>I</a:t>
            </a:r>
            <a:r>
              <a:rPr lang="ru-RU" sz="1600" b="1" i="1" u="sng" dirty="0" smtClean="0">
                <a:solidFill>
                  <a:srgbClr val="FF0000"/>
                </a:solidFill>
              </a:rPr>
              <a:t>. Если Ваш </a:t>
            </a:r>
            <a:r>
              <a:rPr lang="ru-RU" sz="1600" b="1" i="1" u="sng" dirty="0">
                <a:solidFill>
                  <a:srgbClr val="FF0000"/>
                </a:solidFill>
              </a:rPr>
              <a:t>З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аказчик </a:t>
            </a:r>
            <a:r>
              <a:rPr lang="ru-RU" sz="1600" b="1" i="1" u="sng" dirty="0">
                <a:solidFill>
                  <a:srgbClr val="FF0000"/>
                </a:solidFill>
              </a:rPr>
              <a:t>включен в открытую часть Сводного реестра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687826" y="1867469"/>
            <a:ext cx="6506121" cy="2476500"/>
            <a:chOff x="550589" y="1692315"/>
            <a:chExt cx="6506121" cy="2476500"/>
          </a:xfrm>
        </p:grpSpPr>
        <p:pic>
          <p:nvPicPr>
            <p:cNvPr id="14" name="Рисунок 13"/>
            <p:cNvPicPr/>
            <p:nvPr/>
          </p:nvPicPr>
          <p:blipFill rotWithShape="1">
            <a:blip r:embed="rId4"/>
            <a:srcRect l="1" t="18302" r="-171" b="34114"/>
            <a:stretch/>
          </p:blipFill>
          <p:spPr bwMode="auto">
            <a:xfrm>
              <a:off x="550589" y="1692315"/>
              <a:ext cx="6506121" cy="24765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982636" y="2832021"/>
              <a:ext cx="288033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414686" y="3141762"/>
              <a:ext cx="162405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7324314" y="2398921"/>
            <a:ext cx="4792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6</a:t>
            </a:r>
            <a:r>
              <a:rPr lang="ru-RU" sz="1400" dirty="0" smtClean="0"/>
              <a:t>. Рядом </a:t>
            </a:r>
            <a:r>
              <a:rPr lang="ru-RU" sz="1400" dirty="0"/>
              <a:t>с полем ИНН </a:t>
            </a:r>
            <a:r>
              <a:rPr lang="ru-RU" sz="1400" dirty="0" smtClean="0"/>
              <a:t>нажимаем значок </a:t>
            </a:r>
          </a:p>
          <a:p>
            <a:r>
              <a:rPr lang="ru-RU" sz="1400" dirty="0" smtClean="0"/>
              <a:t>«</a:t>
            </a:r>
            <a:r>
              <a:rPr lang="ru-RU" sz="1400" dirty="0"/>
              <a:t>Выбор из справочника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20941" y="2922141"/>
            <a:ext cx="4146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7. В </a:t>
            </a:r>
            <a:r>
              <a:rPr lang="ru-RU" sz="1400" dirty="0"/>
              <a:t>открывшейся справочной форме </a:t>
            </a:r>
            <a:r>
              <a:rPr lang="ru-RU" sz="1400" dirty="0" smtClean="0"/>
              <a:t>набираем </a:t>
            </a:r>
            <a:r>
              <a:rPr lang="ru-RU" sz="1400" dirty="0"/>
              <a:t>ИНН вашего </a:t>
            </a:r>
            <a:r>
              <a:rPr lang="ru-RU" sz="1400" dirty="0" smtClean="0"/>
              <a:t>Заказчика. </a:t>
            </a:r>
            <a:r>
              <a:rPr lang="ru-RU" sz="1400" dirty="0"/>
              <a:t>Нажимаете </a:t>
            </a:r>
            <a:r>
              <a:rPr lang="ru-RU" sz="1400" dirty="0" err="1"/>
              <a:t>Enter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r>
              <a:rPr lang="ru-RU" sz="1400" dirty="0" smtClean="0"/>
              <a:t>8</a:t>
            </a:r>
            <a:r>
              <a:rPr lang="ru-RU" sz="1400" dirty="0"/>
              <a:t>. </a:t>
            </a:r>
            <a:r>
              <a:rPr lang="ru-RU" sz="1400" dirty="0" smtClean="0"/>
              <a:t>Встаем </a:t>
            </a:r>
            <a:r>
              <a:rPr lang="ru-RU" sz="1400" dirty="0"/>
              <a:t>на появившуюся строку и </a:t>
            </a:r>
            <a:r>
              <a:rPr lang="ru-RU" sz="1400" dirty="0" smtClean="0"/>
              <a:t>нажимаем OK</a:t>
            </a:r>
            <a:r>
              <a:rPr lang="ru-RU" sz="1400" dirty="0"/>
              <a:t>. После этого данные по Заказчику заполнятся в автоматическом режиме.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560889" y="3546899"/>
            <a:ext cx="5560822" cy="2892742"/>
            <a:chOff x="1560889" y="3546899"/>
            <a:chExt cx="5560822" cy="2892742"/>
          </a:xfrm>
        </p:grpSpPr>
        <p:pic>
          <p:nvPicPr>
            <p:cNvPr id="17" name="Рисунок 16"/>
            <p:cNvPicPr/>
            <p:nvPr/>
          </p:nvPicPr>
          <p:blipFill rotWithShape="1">
            <a:blip r:embed="rId5"/>
            <a:srcRect l="13384" t="23608" r="13315" b="16912"/>
            <a:stretch/>
          </p:blipFill>
          <p:spPr bwMode="auto">
            <a:xfrm>
              <a:off x="1560889" y="3546899"/>
              <a:ext cx="5560822" cy="289274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633125" y="4365152"/>
              <a:ext cx="306155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677697" y="4339814"/>
              <a:ext cx="432048" cy="33181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691433" y="4884916"/>
            <a:ext cx="5181575" cy="1887917"/>
            <a:chOff x="1691433" y="4884916"/>
            <a:chExt cx="5181575" cy="1887917"/>
          </a:xfrm>
        </p:grpSpPr>
        <p:pic>
          <p:nvPicPr>
            <p:cNvPr id="23" name="Рисунок 22"/>
            <p:cNvPicPr/>
            <p:nvPr/>
          </p:nvPicPr>
          <p:blipFill rotWithShape="1">
            <a:blip r:embed="rId6"/>
            <a:srcRect l="13488" t="32394" r="13418" b="15813"/>
            <a:stretch/>
          </p:blipFill>
          <p:spPr bwMode="auto">
            <a:xfrm>
              <a:off x="1691433" y="4884916"/>
              <a:ext cx="5181575" cy="188791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1714328" y="5316374"/>
              <a:ext cx="247847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239222" y="6569392"/>
              <a:ext cx="360040" cy="1475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432899" y="264693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</a:t>
            </a:r>
            <a:r>
              <a:rPr lang="ru-RU" b="1" i="1" dirty="0"/>
              <a:t>Документа-основания</a:t>
            </a:r>
            <a:r>
              <a:rPr lang="ru-RU" dirty="0"/>
              <a:t>. Вкладка </a:t>
            </a:r>
            <a:r>
              <a:rPr lang="ru-RU" b="1" dirty="0"/>
              <a:t>«Заказчик</a:t>
            </a:r>
            <a:r>
              <a:rPr lang="ru-RU" b="1" dirty="0" smtClean="0"/>
              <a:t>»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086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3584" y="167550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9. Вручную заполнить активное </a:t>
            </a:r>
            <a:r>
              <a:rPr lang="ru-RU" sz="1400" dirty="0"/>
              <a:t>поле </a:t>
            </a:r>
            <a:r>
              <a:rPr lang="ru-RU" sz="1400" dirty="0" smtClean="0"/>
              <a:t>«</a:t>
            </a:r>
            <a:r>
              <a:rPr lang="ru-RU" sz="1400" dirty="0"/>
              <a:t>Лицевой счет» </a:t>
            </a:r>
            <a:r>
              <a:rPr lang="ru-RU" sz="1400" dirty="0" smtClean="0"/>
              <a:t>на </a:t>
            </a:r>
            <a:r>
              <a:rPr lang="ru-RU" sz="1400" dirty="0"/>
              <a:t>основании данных </a:t>
            </a:r>
            <a:r>
              <a:rPr lang="ru-RU" sz="1400" dirty="0" smtClean="0"/>
              <a:t>ГК.</a:t>
            </a:r>
          </a:p>
          <a:p>
            <a:pPr algn="just"/>
            <a:r>
              <a:rPr lang="ru-RU" sz="1400" dirty="0" smtClean="0"/>
              <a:t>11. Нажать на значок справочника, после </a:t>
            </a:r>
            <a:r>
              <a:rPr lang="ru-RU" sz="1400" dirty="0"/>
              <a:t>этого Код </a:t>
            </a:r>
            <a:r>
              <a:rPr lang="ru-RU" sz="1400" dirty="0" smtClean="0"/>
              <a:t>ТОФК ЦС </a:t>
            </a:r>
            <a:r>
              <a:rPr lang="ru-RU" sz="1400" dirty="0"/>
              <a:t>обслуживания и наименование ТОФК – заполнятся в автоматическом </a:t>
            </a:r>
            <a:r>
              <a:rPr lang="ru-RU" sz="1400" dirty="0" smtClean="0"/>
              <a:t>режиме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b="1" i="1" u="sng" dirty="0"/>
              <a:t>Лицевой счет Заказчика должен начинаться с кода </a:t>
            </a:r>
          </a:p>
          <a:p>
            <a:pPr algn="just"/>
            <a:r>
              <a:rPr lang="ru-RU" sz="1400" b="1" i="1" u="sng" dirty="0"/>
              <a:t>«03», «14» при условии, что </a:t>
            </a:r>
            <a:r>
              <a:rPr lang="ru-RU" sz="1400" b="1" i="1" u="sng" dirty="0" smtClean="0"/>
              <a:t>Вы </a:t>
            </a:r>
            <a:r>
              <a:rPr lang="ru-RU" sz="1400" b="1" i="1" u="sng" dirty="0"/>
              <a:t>головной исполнитель по ГК (Соглашению);</a:t>
            </a:r>
          </a:p>
          <a:p>
            <a:pPr algn="just"/>
            <a:r>
              <a:rPr lang="ru-RU" sz="1400" b="1" i="1" u="sng" dirty="0"/>
              <a:t>«71» при условии, что вы </a:t>
            </a:r>
            <a:r>
              <a:rPr lang="ru-RU" sz="1400" b="1" i="1" u="sng" dirty="0" smtClean="0"/>
              <a:t>- соисполнитель </a:t>
            </a:r>
            <a:r>
              <a:rPr lang="ru-RU" sz="1400" b="1" i="1" u="sng" dirty="0"/>
              <a:t>по ГК. 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692018" y="1413570"/>
            <a:ext cx="5365030" cy="2609453"/>
            <a:chOff x="5949040" y="820341"/>
            <a:chExt cx="5365030" cy="2609453"/>
          </a:xfrm>
        </p:grpSpPr>
        <p:pic>
          <p:nvPicPr>
            <p:cNvPr id="26" name="Рисунок 25"/>
            <p:cNvPicPr/>
            <p:nvPr/>
          </p:nvPicPr>
          <p:blipFill rotWithShape="1">
            <a:blip r:embed="rId4"/>
            <a:srcRect l="1235" t="19217" r="15477" b="24780"/>
            <a:stretch/>
          </p:blipFill>
          <p:spPr bwMode="auto">
            <a:xfrm>
              <a:off x="5949040" y="820341"/>
              <a:ext cx="5365030" cy="260945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8543478" y="2061642"/>
              <a:ext cx="936104" cy="2880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213103" y="2997746"/>
            <a:ext cx="5134719" cy="1721740"/>
            <a:chOff x="5807174" y="2498672"/>
            <a:chExt cx="5134719" cy="1721740"/>
          </a:xfrm>
        </p:grpSpPr>
        <p:pic>
          <p:nvPicPr>
            <p:cNvPr id="29" name="Рисунок 28"/>
            <p:cNvPicPr/>
            <p:nvPr/>
          </p:nvPicPr>
          <p:blipFill rotWithShape="1">
            <a:blip r:embed="rId5"/>
            <a:srcRect l="1956" t="40995" r="15065" b="29905"/>
            <a:stretch/>
          </p:blipFill>
          <p:spPr bwMode="auto">
            <a:xfrm>
              <a:off x="5807174" y="2498672"/>
              <a:ext cx="5134719" cy="172174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8926338" y="2957642"/>
              <a:ext cx="28803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878514" y="4331248"/>
            <a:ext cx="40854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</a:rPr>
              <a:t>Обращаем внимание!!!</a:t>
            </a:r>
          </a:p>
          <a:p>
            <a:r>
              <a:rPr lang="ru-RU" sz="1400" b="1" i="1" dirty="0" smtClean="0">
                <a:solidFill>
                  <a:srgbClr val="FF0000"/>
                </a:solidFill>
              </a:rPr>
              <a:t>Недопустимо </a:t>
            </a:r>
            <a:r>
              <a:rPr lang="ru-RU" sz="1400" b="1" i="1" dirty="0">
                <a:solidFill>
                  <a:srgbClr val="FF0000"/>
                </a:solidFill>
              </a:rPr>
              <a:t>указывать лицевой счет Заказчика с кодом «05»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dirty="0"/>
              <a:t>Вкладка </a:t>
            </a:r>
            <a:r>
              <a:rPr lang="ru-RU" b="1" dirty="0"/>
              <a:t>«Заказчик</a:t>
            </a:r>
            <a:r>
              <a:rPr lang="ru-RU" b="1" dirty="0" smtClean="0"/>
              <a:t>»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23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dirty="0"/>
              <a:t>Вкладка </a:t>
            </a:r>
            <a:r>
              <a:rPr lang="ru-RU" b="1" dirty="0"/>
              <a:t>«Заказчик</a:t>
            </a:r>
            <a:r>
              <a:rPr lang="ru-RU" b="1" dirty="0" smtClean="0"/>
              <a:t>»</a:t>
            </a:r>
            <a:endParaRPr lang="ru-RU" b="1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4337" y="1406267"/>
            <a:ext cx="6092825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u="sng" dirty="0" smtClean="0">
                <a:solidFill>
                  <a:srgbClr val="FF0000"/>
                </a:solidFill>
              </a:rPr>
              <a:t>I</a:t>
            </a:r>
            <a:r>
              <a:rPr lang="en-US" sz="1400" b="1" i="1" u="sng" dirty="0" smtClean="0">
                <a:solidFill>
                  <a:srgbClr val="FF0000"/>
                </a:solidFill>
              </a:rPr>
              <a:t>I</a:t>
            </a:r>
            <a:r>
              <a:rPr lang="ru-RU" sz="1400" b="1" i="1" u="sng" dirty="0" smtClean="0">
                <a:solidFill>
                  <a:srgbClr val="FF0000"/>
                </a:solidFill>
              </a:rPr>
              <a:t>.</a:t>
            </a:r>
            <a:r>
              <a:rPr lang="en-US" sz="1400" b="1" i="1" u="sng" dirty="0" smtClean="0">
                <a:solidFill>
                  <a:srgbClr val="FF0000"/>
                </a:solidFill>
              </a:rPr>
              <a:t>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Если </a:t>
            </a:r>
            <a:r>
              <a:rPr lang="ru-RU" sz="1400" b="1" i="1" u="sng" dirty="0">
                <a:solidFill>
                  <a:srgbClr val="FF0000"/>
                </a:solidFill>
              </a:rPr>
              <a:t>Ваш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Заказчик </a:t>
            </a:r>
            <a:r>
              <a:rPr lang="ru-RU" sz="1400" b="1" i="1" u="sng" dirty="0">
                <a:solidFill>
                  <a:srgbClr val="FF0000"/>
                </a:solidFill>
              </a:rPr>
              <a:t>отсутствует в открытой части Сводного реестра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63039" y="1023279"/>
            <a:ext cx="472330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6. Необходимо заполнить чек-бокс </a:t>
            </a:r>
            <a:br>
              <a:rPr lang="ru-RU" sz="1400" dirty="0" smtClean="0"/>
            </a:br>
            <a:r>
              <a:rPr lang="ru-RU" sz="1400" dirty="0" smtClean="0"/>
              <a:t>«Клиент </a:t>
            </a:r>
            <a:r>
              <a:rPr lang="ru-RU" sz="1400" dirty="0"/>
              <a:t>отсутствует в открытой части Сводного реестра»</a:t>
            </a:r>
          </a:p>
          <a:p>
            <a:endParaRPr lang="ru-RU" sz="1400" dirty="0" smtClean="0"/>
          </a:p>
          <a:p>
            <a:r>
              <a:rPr lang="ru-RU" sz="1400" dirty="0" smtClean="0"/>
              <a:t>При </a:t>
            </a:r>
            <a:r>
              <a:rPr lang="ru-RU" sz="1400" dirty="0"/>
              <a:t>этом поля ИНН, КПП, Полное и сокращенное наименование </a:t>
            </a:r>
            <a:r>
              <a:rPr lang="ru-RU" sz="1400" dirty="0" smtClean="0"/>
              <a:t>Заказчика, Лицевой счет </a:t>
            </a:r>
            <a:r>
              <a:rPr lang="ru-RU" sz="1400" dirty="0"/>
              <a:t>становятся активными для заполнения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r>
              <a:rPr lang="ru-RU" sz="1400" dirty="0" smtClean="0"/>
              <a:t>7. Эти поля заполняются </a:t>
            </a:r>
            <a:r>
              <a:rPr lang="ru-RU" sz="1400" dirty="0"/>
              <a:t>вручную на основании данных ГК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r>
              <a:rPr lang="ru-RU" sz="1400" dirty="0"/>
              <a:t>8. Поле </a:t>
            </a:r>
            <a:r>
              <a:rPr lang="ru-RU" sz="1400" dirty="0" smtClean="0"/>
              <a:t>«ТОФК ЦС обслуживания» </a:t>
            </a:r>
            <a:r>
              <a:rPr lang="ru-RU" sz="1400" dirty="0"/>
              <a:t>- необходимо выбрать ТОФК по месту обслуживания Заказчика, для этого </a:t>
            </a:r>
            <a:r>
              <a:rPr lang="ru-RU" sz="1400" dirty="0" smtClean="0"/>
              <a:t>необходимо нажать на кнопку справочника.</a:t>
            </a:r>
            <a:endParaRPr lang="ru-RU" sz="1400" dirty="0"/>
          </a:p>
          <a:p>
            <a:endParaRPr lang="ru-RU" sz="1400" dirty="0" smtClean="0"/>
          </a:p>
          <a:p>
            <a:r>
              <a:rPr lang="ru-RU" sz="1400" dirty="0"/>
              <a:t>9. </a:t>
            </a:r>
            <a:r>
              <a:rPr lang="ru-RU" sz="1400" dirty="0" smtClean="0"/>
              <a:t>В открывшемся окне набираем </a:t>
            </a:r>
            <a:r>
              <a:rPr lang="ru-RU" sz="1400" dirty="0"/>
              <a:t>необходимый нам код </a:t>
            </a:r>
            <a:r>
              <a:rPr lang="ru-RU" sz="1400" dirty="0" smtClean="0"/>
              <a:t>ТОФК, выделяем </a:t>
            </a:r>
            <a:r>
              <a:rPr lang="ru-RU" sz="1400" dirty="0"/>
              <a:t>появившуюся строку нажимаем ОК. После этого </a:t>
            </a:r>
            <a:r>
              <a:rPr lang="ru-RU" sz="1400" dirty="0" smtClean="0"/>
              <a:t>поле «Наименование </a:t>
            </a:r>
            <a:r>
              <a:rPr lang="ru-RU" sz="1400" dirty="0"/>
              <a:t>ТОФК </a:t>
            </a:r>
            <a:r>
              <a:rPr lang="ru-RU" sz="1400" dirty="0" smtClean="0"/>
              <a:t>заказчика» заполнится </a:t>
            </a:r>
            <a:r>
              <a:rPr lang="ru-RU" sz="1400" dirty="0"/>
              <a:t>в автоматическом режиме.</a:t>
            </a:r>
            <a:endParaRPr lang="ru-RU" sz="1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259755" y="4778153"/>
            <a:ext cx="43953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Код СВР и Код ТОФК ЦС обслуживания можно узнать из номера лицевого счета Заказчика</a:t>
            </a:r>
          </a:p>
          <a:p>
            <a:endParaRPr lang="ru-RU" sz="1400" b="1" i="1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4337" y="5233163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FF0000"/>
                </a:solidFill>
              </a:rPr>
              <a:t>ПРИМЕР: л/с </a:t>
            </a:r>
            <a:r>
              <a:rPr lang="ru-RU" sz="1400" i="1" dirty="0" smtClean="0">
                <a:solidFill>
                  <a:srgbClr val="FF0000"/>
                </a:solidFill>
              </a:rPr>
              <a:t>Заказчика 03201725130</a:t>
            </a:r>
          </a:p>
          <a:p>
            <a:endParaRPr lang="ru-RU" sz="1400" i="1" dirty="0">
              <a:solidFill>
                <a:srgbClr val="FF0000"/>
              </a:solidFill>
            </a:endParaRPr>
          </a:p>
          <a:p>
            <a:r>
              <a:rPr lang="ru-RU" sz="1400" i="1" dirty="0" smtClean="0">
                <a:solidFill>
                  <a:srgbClr val="FF0000"/>
                </a:solidFill>
              </a:rPr>
              <a:t>Код </a:t>
            </a:r>
            <a:r>
              <a:rPr lang="ru-RU" sz="1400" i="1" dirty="0">
                <a:solidFill>
                  <a:srgbClr val="FF0000"/>
                </a:solidFill>
              </a:rPr>
              <a:t>СВР 00172513 </a:t>
            </a:r>
            <a:endParaRPr lang="ru-RU" sz="1400" i="1" dirty="0" smtClean="0">
              <a:solidFill>
                <a:srgbClr val="FF0000"/>
              </a:solidFill>
            </a:endParaRPr>
          </a:p>
          <a:p>
            <a:r>
              <a:rPr lang="ru-RU" sz="1400" i="1" dirty="0" smtClean="0"/>
              <a:t>(</a:t>
            </a:r>
            <a:r>
              <a:rPr lang="ru-RU" sz="1400" i="1" dirty="0"/>
              <a:t>из л/с убираем первые </a:t>
            </a:r>
            <a:r>
              <a:rPr lang="ru-RU" sz="1400" i="1" dirty="0" smtClean="0"/>
              <a:t>5 знаков, </a:t>
            </a:r>
            <a:r>
              <a:rPr lang="ru-RU" sz="1400" i="1" dirty="0"/>
              <a:t>вместо них добавляем «</a:t>
            </a:r>
            <a:r>
              <a:rPr lang="ru-RU" sz="1400" i="1" dirty="0" smtClean="0"/>
              <a:t>001» </a:t>
            </a:r>
            <a:r>
              <a:rPr lang="ru-RU" sz="1400" i="1" dirty="0"/>
              <a:t>и убираем последний «0</a:t>
            </a:r>
            <a:r>
              <a:rPr lang="ru-RU" sz="1400" i="1" dirty="0" smtClean="0"/>
              <a:t>»)</a:t>
            </a:r>
            <a:endParaRPr lang="ru-RU" sz="1400" i="1" dirty="0"/>
          </a:p>
          <a:p>
            <a:r>
              <a:rPr lang="ru-RU" sz="1400" i="1" dirty="0" smtClean="0">
                <a:solidFill>
                  <a:srgbClr val="FF0000"/>
                </a:solidFill>
              </a:rPr>
              <a:t>Код </a:t>
            </a:r>
            <a:r>
              <a:rPr lang="ru-RU" sz="1400" i="1" dirty="0">
                <a:solidFill>
                  <a:srgbClr val="FF0000"/>
                </a:solidFill>
              </a:rPr>
              <a:t>ТОФК ЦС обслуживания 2000 </a:t>
            </a:r>
            <a:endParaRPr lang="ru-RU" sz="1400" i="1" dirty="0" smtClean="0">
              <a:solidFill>
                <a:srgbClr val="FF0000"/>
              </a:solidFill>
            </a:endParaRPr>
          </a:p>
          <a:p>
            <a:r>
              <a:rPr lang="ru-RU" sz="1400" i="1" dirty="0" smtClean="0"/>
              <a:t>(</a:t>
            </a:r>
            <a:r>
              <a:rPr lang="ru-RU" sz="1400" i="1" dirty="0"/>
              <a:t>берем </a:t>
            </a:r>
            <a:r>
              <a:rPr lang="ru-RU" sz="1400" i="1" dirty="0" smtClean="0"/>
              <a:t>третий </a:t>
            </a:r>
            <a:r>
              <a:rPr lang="ru-RU" sz="1400" i="1" dirty="0"/>
              <a:t>и </a:t>
            </a:r>
            <a:r>
              <a:rPr lang="ru-RU" sz="1400" i="1" dirty="0" smtClean="0"/>
              <a:t>четвертый знак </a:t>
            </a:r>
            <a:r>
              <a:rPr lang="ru-RU" sz="1400" i="1" dirty="0"/>
              <a:t>в л/с и добавляем «00»)</a:t>
            </a:r>
          </a:p>
        </p:txBody>
      </p:sp>
      <p:pic>
        <p:nvPicPr>
          <p:cNvPr id="19" name="Рисунок 18"/>
          <p:cNvPicPr/>
          <p:nvPr/>
        </p:nvPicPr>
        <p:blipFill rotWithShape="1">
          <a:blip r:embed="rId4"/>
          <a:srcRect l="1647" t="39898" r="15169" b="25695"/>
          <a:stretch/>
        </p:blipFill>
        <p:spPr bwMode="auto">
          <a:xfrm>
            <a:off x="580960" y="1793789"/>
            <a:ext cx="6438506" cy="21817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553207" y="2256523"/>
            <a:ext cx="1870326" cy="99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39290" y="3211493"/>
            <a:ext cx="306421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2073221" y="2583593"/>
            <a:ext cx="4718685" cy="2360930"/>
            <a:chOff x="2073221" y="2583593"/>
            <a:chExt cx="4718685" cy="2360930"/>
          </a:xfrm>
        </p:grpSpPr>
        <p:pic>
          <p:nvPicPr>
            <p:cNvPr id="37" name="Рисунок 36"/>
            <p:cNvPicPr/>
            <p:nvPr/>
          </p:nvPicPr>
          <p:blipFill rotWithShape="1">
            <a:blip r:embed="rId5"/>
            <a:srcRect l="13487" t="32759" r="13212" b="15814"/>
            <a:stretch/>
          </p:blipFill>
          <p:spPr bwMode="auto">
            <a:xfrm>
              <a:off x="2073221" y="2583593"/>
              <a:ext cx="4718685" cy="23609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2998862" y="2920809"/>
              <a:ext cx="432048" cy="29068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350790" y="3322188"/>
            <a:ext cx="4854242" cy="1898829"/>
            <a:chOff x="2350790" y="3322188"/>
            <a:chExt cx="4854242" cy="1898829"/>
          </a:xfrm>
        </p:grpSpPr>
        <p:pic>
          <p:nvPicPr>
            <p:cNvPr id="38" name="Рисунок 37"/>
            <p:cNvPicPr/>
            <p:nvPr/>
          </p:nvPicPr>
          <p:blipFill rotWithShape="1">
            <a:blip r:embed="rId6"/>
            <a:srcRect l="14310" t="39715" r="14036" b="15447"/>
            <a:stretch/>
          </p:blipFill>
          <p:spPr bwMode="auto">
            <a:xfrm>
              <a:off x="2464767" y="3322188"/>
              <a:ext cx="4740265" cy="189882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2350790" y="3575671"/>
              <a:ext cx="288032" cy="14215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597162" y="5005658"/>
              <a:ext cx="422304" cy="16637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4801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dirty="0"/>
              <a:t>Вкладка </a:t>
            </a:r>
            <a:r>
              <a:rPr lang="ru-RU" b="1" dirty="0" smtClean="0"/>
              <a:t>«Документ-основание»</a:t>
            </a:r>
            <a:endParaRPr lang="ru-RU" b="1" dirty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781011" y="1640834"/>
            <a:ext cx="40553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10. Выбираем </a:t>
            </a:r>
            <a:r>
              <a:rPr lang="ru-RU" sz="1400" dirty="0"/>
              <a:t>«Тип </a:t>
            </a:r>
            <a:r>
              <a:rPr lang="ru-RU" sz="1400" dirty="0" smtClean="0"/>
              <a:t>документа-основания» из выпадающего списка.</a:t>
            </a:r>
          </a:p>
          <a:p>
            <a:endParaRPr lang="ru-RU" sz="1400" dirty="0" smtClean="0"/>
          </a:p>
          <a:p>
            <a:r>
              <a:rPr lang="ru-RU" sz="1400" dirty="0" smtClean="0"/>
              <a:t>11. Номер ГК (</a:t>
            </a:r>
            <a:r>
              <a:rPr lang="ru-RU" sz="1400" i="1" dirty="0" smtClean="0"/>
              <a:t>Указывается </a:t>
            </a:r>
            <a:r>
              <a:rPr lang="ru-RU" sz="1400" i="1" dirty="0"/>
              <a:t>только сам номер документа, без символа «№», без даты документа, без ИГК и иной информации</a:t>
            </a:r>
            <a:r>
              <a:rPr lang="ru-RU" sz="1400" dirty="0" smtClean="0"/>
              <a:t>).</a:t>
            </a:r>
          </a:p>
          <a:p>
            <a:endParaRPr lang="ru-RU" sz="1400" dirty="0" smtClean="0"/>
          </a:p>
          <a:p>
            <a:r>
              <a:rPr lang="ru-RU" sz="1400" dirty="0" smtClean="0"/>
              <a:t>12. Дата заключения, «</a:t>
            </a:r>
            <a:r>
              <a:rPr lang="ru-RU" sz="1400" dirty="0"/>
              <a:t>Дата действия с», «Дата действия по</a:t>
            </a:r>
            <a:r>
              <a:rPr lang="ru-RU" sz="1400" dirty="0" smtClean="0"/>
              <a:t>».</a:t>
            </a:r>
          </a:p>
          <a:p>
            <a:endParaRPr lang="ru-RU" sz="1400" dirty="0" smtClean="0"/>
          </a:p>
          <a:p>
            <a:r>
              <a:rPr lang="ru-RU" sz="1400" dirty="0"/>
              <a:t>13. Сумма, процент аванса, НДС (при наличии</a:t>
            </a:r>
            <a:r>
              <a:rPr lang="ru-RU" sz="1400" dirty="0" smtClean="0"/>
              <a:t>).</a:t>
            </a:r>
          </a:p>
          <a:p>
            <a:endParaRPr lang="ru-RU" sz="1400" dirty="0"/>
          </a:p>
          <a:p>
            <a:r>
              <a:rPr lang="ru-RU" sz="1400" dirty="0" smtClean="0"/>
              <a:t>14. </a:t>
            </a:r>
            <a:r>
              <a:rPr lang="ru-RU" sz="1400" dirty="0"/>
              <a:t>Сумма по </a:t>
            </a:r>
            <a:r>
              <a:rPr lang="ru-RU" sz="1400" dirty="0" smtClean="0"/>
              <a:t>годам: </a:t>
            </a:r>
            <a:r>
              <a:rPr lang="ru-RU" sz="1400" dirty="0"/>
              <a:t>нажимаем добавить </a:t>
            </a:r>
            <a:r>
              <a:rPr lang="ru-RU" sz="1400" dirty="0" smtClean="0"/>
              <a:t>строку, </a:t>
            </a:r>
            <a:r>
              <a:rPr lang="ru-RU" sz="1400" dirty="0"/>
              <a:t>ставим </a:t>
            </a:r>
            <a:r>
              <a:rPr lang="ru-RU" sz="1400" dirty="0" smtClean="0"/>
              <a:t>год </a:t>
            </a:r>
            <a:r>
              <a:rPr lang="ru-RU" sz="1400" dirty="0"/>
              <a:t>и сумму по ГК либо только на год, либо в разбивке по годам (исходя из текущих условий ГК</a:t>
            </a:r>
            <a:r>
              <a:rPr lang="ru-RU" sz="1400" dirty="0" smtClean="0"/>
              <a:t>).</a:t>
            </a:r>
          </a:p>
          <a:p>
            <a:endParaRPr lang="ru-RU" sz="1400" dirty="0" smtClean="0"/>
          </a:p>
          <a:p>
            <a:r>
              <a:rPr lang="ru-RU" sz="1400" dirty="0" smtClean="0"/>
              <a:t>15. Предмет ГК.</a:t>
            </a:r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08829" y="1169285"/>
            <a:ext cx="6092825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В этой вкладке </a:t>
            </a:r>
            <a:r>
              <a:rPr lang="ru-RU" sz="1400" dirty="0" smtClean="0"/>
              <a:t>заполняем </a:t>
            </a:r>
            <a:r>
              <a:rPr lang="ru-RU" sz="1400" dirty="0"/>
              <a:t>основные данные из ГК.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55153" y="4397524"/>
            <a:ext cx="609282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u="sng" dirty="0">
                <a:solidFill>
                  <a:srgbClr val="FF0000"/>
                </a:solidFill>
              </a:rPr>
              <a:t>Обращаем внимание, что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даты начала и окончания действия ГК </a:t>
            </a:r>
            <a:r>
              <a:rPr lang="ru-RU" sz="1400" b="1" i="1" u="sng" dirty="0">
                <a:solidFill>
                  <a:srgbClr val="FF0000"/>
                </a:solidFill>
              </a:rPr>
              <a:t>отличаются от дат начала и окончания поставки товара и оказания услуг!</a:t>
            </a:r>
          </a:p>
        </p:txBody>
      </p:sp>
      <p:grpSp>
        <p:nvGrpSpPr>
          <p:cNvPr id="32" name="Группа 31"/>
          <p:cNvGrpSpPr/>
          <p:nvPr/>
        </p:nvGrpSpPr>
        <p:grpSpPr>
          <a:xfrm>
            <a:off x="262758" y="1485368"/>
            <a:ext cx="7392432" cy="2755412"/>
            <a:chOff x="262758" y="1485368"/>
            <a:chExt cx="7392432" cy="2755412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262758" y="1485368"/>
              <a:ext cx="7392432" cy="2755412"/>
              <a:chOff x="323200" y="1485368"/>
              <a:chExt cx="7392432" cy="2755412"/>
            </a:xfrm>
          </p:grpSpPr>
          <p:pic>
            <p:nvPicPr>
              <p:cNvPr id="22" name="Рисунок 21"/>
              <p:cNvPicPr/>
              <p:nvPr/>
            </p:nvPicPr>
            <p:blipFill rotWithShape="1">
              <a:blip r:embed="rId4"/>
              <a:srcRect l="1545" t="26355" r="16095" b="19472"/>
              <a:stretch/>
            </p:blipFill>
            <p:spPr bwMode="auto">
              <a:xfrm>
                <a:off x="1577091" y="1485368"/>
                <a:ext cx="6138541" cy="2755412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4" name="Рисунок 23"/>
              <p:cNvPicPr/>
              <p:nvPr/>
            </p:nvPicPr>
            <p:blipFill rotWithShape="1">
              <a:blip r:embed="rId5"/>
              <a:srcRect t="46486" r="79100" b="33748"/>
              <a:stretch/>
            </p:blipFill>
            <p:spPr bwMode="auto">
              <a:xfrm>
                <a:off x="323200" y="1651863"/>
                <a:ext cx="1933575" cy="10287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27" name="Группа 26"/>
              <p:cNvGrpSpPr/>
              <p:nvPr/>
            </p:nvGrpSpPr>
            <p:grpSpPr>
              <a:xfrm>
                <a:off x="2256775" y="2277666"/>
                <a:ext cx="2974335" cy="648072"/>
                <a:chOff x="2256775" y="2277666"/>
                <a:chExt cx="2974335" cy="648072"/>
              </a:xfrm>
            </p:grpSpPr>
            <p:sp>
              <p:nvSpPr>
                <p:cNvPr id="20" name="Прямоугольник 19"/>
                <p:cNvSpPr/>
                <p:nvPr/>
              </p:nvSpPr>
              <p:spPr>
                <a:xfrm>
                  <a:off x="5055241" y="2781722"/>
                  <a:ext cx="175869" cy="144016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6" name="Прямая со стрелкой 25"/>
                <p:cNvCxnSpPr/>
                <p:nvPr/>
              </p:nvCxnSpPr>
              <p:spPr>
                <a:xfrm flipH="1" flipV="1">
                  <a:off x="2256775" y="2277666"/>
                  <a:ext cx="2798466" cy="576064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" name="Прямоугольник 30"/>
            <p:cNvSpPr/>
            <p:nvPr/>
          </p:nvSpPr>
          <p:spPr>
            <a:xfrm>
              <a:off x="1577091" y="3789834"/>
              <a:ext cx="17951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584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54000">
              <a:schemeClr val="accent5">
                <a:lumMod val="0"/>
                <a:lumOff val="100000"/>
              </a:schemeClr>
            </a:gs>
            <a:gs pos="92000">
              <a:schemeClr val="accent1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50450" cy="685958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1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9" y="189435"/>
            <a:ext cx="1026502" cy="113708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32745" y="189435"/>
            <a:ext cx="2780167" cy="654509"/>
            <a:chOff x="1202813" y="-5270121"/>
            <a:chExt cx="2780167" cy="638059"/>
          </a:xfrm>
        </p:grpSpPr>
        <p:sp>
          <p:nvSpPr>
            <p:cNvPr id="8" name="TextBox 7"/>
            <p:cNvSpPr txBox="1"/>
            <p:nvPr/>
          </p:nvSpPr>
          <p:spPr>
            <a:xfrm>
              <a:off x="1230303" y="-5270121"/>
              <a:ext cx="2752677" cy="3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7"/>
              <a:r>
                <a:rPr lang="ru-RU" sz="1599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УФК по Приморскому краю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6671" y="-4932104"/>
              <a:ext cx="2730145" cy="30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7"/>
              <a:r>
                <a:rPr 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vladivostok.roskazna.gov.</a:t>
              </a:r>
              <a:r>
                <a:rPr lang="en-US" sz="1400" kern="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Cyr" panose="020B0604020202020204" pitchFamily="34" charset="-52"/>
                </a:rPr>
                <a:t>ru</a:t>
              </a:r>
              <a:endParaRPr lang="ru-RU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 Cyr" panose="020B0604020202020204" pitchFamily="34" charset="-52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02813" y="-4931567"/>
              <a:ext cx="2754000" cy="0"/>
            </a:xfrm>
            <a:prstGeom prst="line">
              <a:avLst/>
            </a:prstGeom>
            <a:noFill/>
            <a:ln w="31750" cap="flat" cmpd="sng" algn="ctr">
              <a:solidFill>
                <a:srgbClr val="B8D4ED"/>
              </a:solidFill>
              <a:prstDash val="soli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11655114" y="6382122"/>
            <a:ext cx="432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36233" y="278295"/>
            <a:ext cx="453490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Создание «Документа-основания»</a:t>
            </a:r>
            <a:r>
              <a:rPr lang="ru-RU" dirty="0" smtClean="0"/>
              <a:t>. </a:t>
            </a:r>
            <a:r>
              <a:rPr lang="ru-RU" dirty="0"/>
              <a:t>Вкладка </a:t>
            </a:r>
            <a:r>
              <a:rPr lang="ru-RU" b="1" dirty="0" smtClean="0"/>
              <a:t>«Документ-основание»</a:t>
            </a:r>
            <a:endParaRPr lang="ru-RU" b="1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1748" y="1482368"/>
            <a:ext cx="33827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16.  Заполнить </a:t>
            </a:r>
            <a:r>
              <a:rPr lang="ru-RU" sz="1400" dirty="0"/>
              <a:t>поле ИГК (Идентификатор ГК) </a:t>
            </a:r>
            <a:r>
              <a:rPr lang="ru-RU" sz="1400" dirty="0" smtClean="0"/>
              <a:t>– если </a:t>
            </a:r>
            <a:r>
              <a:rPr lang="ru-RU" sz="1400" dirty="0"/>
              <a:t>у </a:t>
            </a:r>
            <a:r>
              <a:rPr lang="ru-RU" sz="1400" dirty="0" smtClean="0"/>
              <a:t>Вас контракт по ГОЗ, то ИГК можно </a:t>
            </a:r>
            <a:r>
              <a:rPr lang="ru-RU" sz="1400" dirty="0"/>
              <a:t>взять из номера </a:t>
            </a:r>
            <a:r>
              <a:rPr lang="ru-RU" sz="1400" dirty="0" smtClean="0"/>
              <a:t>ГК: </a:t>
            </a:r>
            <a:r>
              <a:rPr lang="ru-RU" sz="1400" dirty="0"/>
              <a:t>первые 25 знаков до /, либо из текста ГК (договора, </a:t>
            </a:r>
            <a:r>
              <a:rPr lang="ru-RU" sz="1400" dirty="0" smtClean="0"/>
              <a:t>контракта</a:t>
            </a:r>
            <a:r>
              <a:rPr lang="ru-RU" sz="1400" dirty="0"/>
              <a:t>, Соглашения</a:t>
            </a:r>
            <a:r>
              <a:rPr lang="ru-RU" sz="1400" dirty="0" smtClean="0"/>
              <a:t>).</a:t>
            </a:r>
          </a:p>
          <a:p>
            <a:endParaRPr lang="ru-RU" sz="1400" dirty="0"/>
          </a:p>
          <a:p>
            <a:r>
              <a:rPr lang="ru-RU" sz="1400" b="1" dirty="0" smtClean="0"/>
              <a:t>Раздел </a:t>
            </a:r>
            <a:r>
              <a:rPr lang="ru-RU" sz="1400" b="1" dirty="0"/>
              <a:t>скан-копии </a:t>
            </a:r>
            <a:r>
              <a:rPr lang="ru-RU" sz="1400" b="1" dirty="0" smtClean="0"/>
              <a:t>документов</a:t>
            </a:r>
          </a:p>
          <a:p>
            <a:endParaRPr lang="ru-RU" sz="1400" dirty="0"/>
          </a:p>
          <a:p>
            <a:r>
              <a:rPr lang="ru-RU" sz="1400" dirty="0" smtClean="0"/>
              <a:t>17. Нажимаем «Создать строку» </a:t>
            </a:r>
            <a:r>
              <a:rPr lang="ru-RU" sz="1400" dirty="0"/>
              <a:t>в поле </a:t>
            </a:r>
            <a:r>
              <a:rPr lang="ru-RU" sz="1400" dirty="0" smtClean="0"/>
              <a:t>«Файл» - «Загрузить», </a:t>
            </a:r>
            <a:r>
              <a:rPr lang="ru-RU" sz="1400" dirty="0"/>
              <a:t>подгружаем </a:t>
            </a:r>
            <a:r>
              <a:rPr lang="ru-RU" sz="1400" dirty="0" smtClean="0"/>
              <a:t>ГК</a:t>
            </a:r>
            <a:r>
              <a:rPr lang="ru-RU" sz="1400" dirty="0"/>
              <a:t>.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979947" y="1326522"/>
            <a:ext cx="7705725" cy="1676400"/>
            <a:chOff x="4222998" y="1320715"/>
            <a:chExt cx="7705725" cy="1676400"/>
          </a:xfrm>
        </p:grpSpPr>
        <p:pic>
          <p:nvPicPr>
            <p:cNvPr id="23" name="Рисунок 22"/>
            <p:cNvPicPr/>
            <p:nvPr/>
          </p:nvPicPr>
          <p:blipFill rotWithShape="1">
            <a:blip r:embed="rId4"/>
            <a:srcRect l="1647" t="57833" r="15066" b="9956"/>
            <a:stretch/>
          </p:blipFill>
          <p:spPr bwMode="auto">
            <a:xfrm>
              <a:off x="4222998" y="1320715"/>
              <a:ext cx="7705725" cy="16764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222998" y="2713758"/>
              <a:ext cx="289914" cy="17535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336233" y="2605753"/>
              <a:ext cx="271141" cy="19568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463358" y="2605752"/>
            <a:ext cx="2219325" cy="2638425"/>
            <a:chOff x="7463358" y="2605752"/>
            <a:chExt cx="2219325" cy="2638425"/>
          </a:xfrm>
        </p:grpSpPr>
        <p:pic>
          <p:nvPicPr>
            <p:cNvPr id="28" name="Рисунок 27"/>
            <p:cNvPicPr/>
            <p:nvPr/>
          </p:nvPicPr>
          <p:blipFill rotWithShape="1">
            <a:blip r:embed="rId5"/>
            <a:srcRect l="38195" t="33858" r="37817" b="15446"/>
            <a:stretch/>
          </p:blipFill>
          <p:spPr bwMode="auto">
            <a:xfrm>
              <a:off x="7463358" y="2605752"/>
              <a:ext cx="2219325" cy="263842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9028056" y="3852956"/>
              <a:ext cx="575629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2005348" y="3641743"/>
            <a:ext cx="51967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>
                <a:solidFill>
                  <a:srgbClr val="FF0000"/>
                </a:solidFill>
              </a:rPr>
              <a:t>Обращаем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внимание, </a:t>
            </a:r>
            <a:r>
              <a:rPr lang="ru-RU" sz="1400" b="1" i="1" u="sng" dirty="0">
                <a:solidFill>
                  <a:srgbClr val="FF0000"/>
                </a:solidFill>
              </a:rPr>
              <a:t>что все Приложения, предусмотренные к ГК, являются его неотъемлемой частью.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Поэтому, </a:t>
            </a:r>
            <a:r>
              <a:rPr lang="ru-RU" sz="1400" b="1" i="1" u="sng" dirty="0">
                <a:solidFill>
                  <a:srgbClr val="FF0000"/>
                </a:solidFill>
              </a:rPr>
              <a:t>если Ваши приложения идут отдельными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файлами, </a:t>
            </a:r>
            <a:r>
              <a:rPr lang="ru-RU" sz="1400" b="1" i="1" u="sng" dirty="0">
                <a:solidFill>
                  <a:srgbClr val="FF0000"/>
                </a:solidFill>
              </a:rPr>
              <a:t>вы создаете последующие строки и подгружаете их.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2549" y="4844407"/>
            <a:ext cx="491659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i="1" dirty="0"/>
              <a:t>Если ГК размещен в</a:t>
            </a:r>
            <a:r>
              <a:rPr lang="ru-RU" sz="1400" b="1" i="1" dirty="0" smtClean="0"/>
              <a:t> </a:t>
            </a:r>
            <a:r>
              <a:rPr lang="ru-RU" sz="1400" b="1" i="1" dirty="0"/>
              <a:t>ЕИС, то прикладываемый ГК должен </a:t>
            </a:r>
            <a:r>
              <a:rPr lang="ru-RU" sz="1400" b="1" i="1" dirty="0" smtClean="0"/>
              <a:t>соответствовать ГК, размещённому в ЕИС</a:t>
            </a:r>
            <a:endParaRPr lang="ru-RU" sz="1400" b="1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935231" y="5492734"/>
            <a:ext cx="6092825" cy="7386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ru-RU" sz="1400" b="1" i="1" dirty="0" smtClean="0"/>
              <a:t>Если ГК </a:t>
            </a:r>
            <a:r>
              <a:rPr lang="ru-RU" sz="1400" b="1" i="1" dirty="0"/>
              <a:t>заключен с Заказчиком, который отсутствует в открытой части Сводного </a:t>
            </a:r>
            <a:r>
              <a:rPr lang="ru-RU" sz="1400" b="1" i="1" dirty="0" smtClean="0"/>
              <a:t>реестра </a:t>
            </a:r>
            <a:r>
              <a:rPr lang="ru-RU" sz="1400" b="1" i="1" dirty="0"/>
              <a:t>- кроме ГК и приложений к нему, необходимо загрузить </a:t>
            </a:r>
            <a:r>
              <a:rPr lang="ru-RU" sz="1400" b="1" i="1" u="sng" dirty="0"/>
              <a:t>скан-копию подписи Заказчика по ГК</a:t>
            </a:r>
            <a:r>
              <a:rPr lang="ru-RU" sz="14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728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11021</TotalTime>
  <Words>1395</Words>
  <Application>Microsoft Office PowerPoint</Application>
  <PresentationFormat>Произвольный</PresentationFormat>
  <Paragraphs>208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Cyr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УФК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Захаров Сергей Анатольевич</dc:creator>
  <cp:lastModifiedBy>Бабенко Юлия Александровна</cp:lastModifiedBy>
  <cp:revision>1839</cp:revision>
  <cp:lastPrinted>2018-10-02T15:53:30Z</cp:lastPrinted>
  <dcterms:created xsi:type="dcterms:W3CDTF">2013-11-25T10:39:20Z</dcterms:created>
  <dcterms:modified xsi:type="dcterms:W3CDTF">2021-06-08T07:31:05Z</dcterms:modified>
</cp:coreProperties>
</file>